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84" r:id="rId2"/>
    <p:sldId id="285" r:id="rId3"/>
    <p:sldId id="286" r:id="rId4"/>
    <p:sldId id="288" r:id="rId5"/>
    <p:sldId id="289" r:id="rId6"/>
    <p:sldId id="290" r:id="rId7"/>
    <p:sldId id="291" r:id="rId8"/>
    <p:sldId id="292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304" r:id="rId21"/>
    <p:sldId id="305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1062"/>
    <a:srgbClr val="00A02F"/>
    <a:srgbClr val="201C19"/>
    <a:srgbClr val="FCFCFC"/>
    <a:srgbClr val="D5977E"/>
    <a:srgbClr val="FABF01"/>
    <a:srgbClr val="F8BB01"/>
    <a:srgbClr val="FAC204"/>
    <a:srgbClr val="DF9E1B"/>
    <a:srgbClr val="E6E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60" d="100"/>
          <a:sy n="60" d="100"/>
        </p:scale>
        <p:origin x="41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4F859-AA85-41DF-A231-B8EC7F8F472B}" type="datetimeFigureOut">
              <a:rPr lang="pt-BR" smtClean="0"/>
              <a:t>24/09/2023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DFAE8-5281-491D-A334-368A7CBAED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1001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undoeducacao.uol.com.br/doencas/estresse.htm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hdibrasil.com.br/conteudo/tecnicas-para-lidar-com-a-gestao-do-estresse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O que é Psicoeducação?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 A </a:t>
            </a:r>
            <a:r>
              <a:rPr lang="pt-BR" b="0" i="0" dirty="0" err="1">
                <a:solidFill>
                  <a:srgbClr val="111111"/>
                </a:solidFill>
                <a:effectLst/>
                <a:latin typeface="-apple-system"/>
              </a:rPr>
              <a:t>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 é um processo que fornece informações claras e organizadas para ajudar as pessoas a entenderem melhor suas condições de saúde mental. É como um mapa que orienta as pessoas sobre onde estão, para onde querem ir e como chegar lá.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Origem e Aplicação da 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 A </a:t>
            </a:r>
            <a:r>
              <a:rPr lang="pt-BR" b="0" i="0" dirty="0" err="1">
                <a:solidFill>
                  <a:srgbClr val="111111"/>
                </a:solidFill>
                <a:effectLst/>
                <a:latin typeface="-apple-system"/>
              </a:rPr>
              <a:t>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 começou como um tratamento para a esquizofrenia, mas agora é usada para vários problemas de saúde mental, incluindo ansiedade, depressão, transtornos de personalidade e psicose.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Importância da 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 A </a:t>
            </a:r>
            <a:r>
              <a:rPr lang="pt-BR" b="0" i="0" dirty="0" err="1">
                <a:solidFill>
                  <a:srgbClr val="111111"/>
                </a:solidFill>
                <a:effectLst/>
                <a:latin typeface="-apple-system"/>
              </a:rPr>
              <a:t>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 é importante porque ajuda as pessoas a entenderem mais sobre sua situação e suas possibilidades. As pessoas que se beneficiam da </a:t>
            </a:r>
            <a:r>
              <a:rPr lang="pt-BR" b="0" i="0" dirty="0" err="1">
                <a:solidFill>
                  <a:srgbClr val="111111"/>
                </a:solidFill>
                <a:effectLst/>
                <a:latin typeface="-apple-system"/>
              </a:rPr>
              <a:t>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 tendem a ter mais controle sobre seus sintomas e a seguir melhor o tratamento.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Métodos de 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 Existem várias formas de realizar a </a:t>
            </a:r>
            <a:r>
              <a:rPr lang="pt-BR" b="0" i="0" dirty="0" err="1">
                <a:solidFill>
                  <a:srgbClr val="111111"/>
                </a:solidFill>
                <a:effectLst/>
                <a:latin typeface="-apple-system"/>
              </a:rPr>
              <a:t>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. Na terapia cognitivo-comportamental (TCC), por exemplo, a </a:t>
            </a:r>
            <a:r>
              <a:rPr lang="pt-BR" b="0" i="0" dirty="0" err="1">
                <a:solidFill>
                  <a:srgbClr val="111111"/>
                </a:solidFill>
                <a:effectLst/>
                <a:latin typeface="-apple-system"/>
              </a:rPr>
              <a:t>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 é realizada mostrando ao paciente como seu pensamento funciona.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Benefícios da 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 Com a </a:t>
            </a:r>
            <a:r>
              <a:rPr lang="pt-BR" b="0" i="0" dirty="0" err="1">
                <a:solidFill>
                  <a:srgbClr val="111111"/>
                </a:solidFill>
                <a:effectLst/>
                <a:latin typeface="-apple-system"/>
              </a:rPr>
              <a:t>psicoeducação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, o paciente pode continuar usando o que aprendeu na terapia depois que ela acabar, evitando voltar a ter os mesmos problemas.</a:t>
            </a:r>
          </a:p>
          <a:p>
            <a:pPr algn="l"/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Na </a:t>
            </a: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Educação Psicológica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: Informe o indivíduo sobre a condição de saúde mental, incluindo: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O que é a condição e o que se pode esperar em termos de progressão e resultado.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Os tratamentos disponíveis para a condição e os benefícios que se pode esperar.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Quanto tempo o tratamento pode durar.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A importância de seguir o tratamento, incluindo o que o indivíduo pode fazer (como tomar a medicação ou realizar intervenções psicológicas relevantes, como exercícios de relaxamento) e como os cuidadores podem ajudar o indivíduo a seguir o tratamento.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Os possíveis efeitos colaterais (a curto e longo prazo) de qualquer medicamento prescrito que o indivíduo e seus cuidadores devem monitorar.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A possível participação de assistentes sociais, gestores de casos, agentes comunitários de saúde ou outros membros confiáveis da comunidade.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Consulte a seção de gerenciamento do módulo relevante para obter informações específicas sobre o transtorno de saúde mental.</a:t>
            </a:r>
          </a:p>
          <a:p>
            <a:pPr algn="l"/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Pense nisso como uma jornada. Você está prestes a embarcar em uma viagem para melhorar sua saúde mental. Nessa viagem, você terá várias ferramentas à sua disposição (tratamentos), um mapa para guiá-lo (a expectativa de progressão), e vários companheiros de viagem (profissionais de saúde, cuidadores) para ajudá-lo ao longo do caminho. Pode haver alguns solavancos na estrada (efeitos colaterais), mas com monitoramento e ajustes adequados, você pode navegar com sucesso por eles. E lembre-se, cada passo que você dá nessa jornada é um passo em direção à melhoria.</a:t>
            </a:r>
          </a:p>
          <a:p>
            <a:pPr algn="l">
              <a:buFont typeface="+mj-lt"/>
              <a:buNone/>
            </a:pPr>
            <a:endParaRPr lang="pt-BR" b="0" i="0" dirty="0">
              <a:solidFill>
                <a:srgbClr val="111111"/>
              </a:solidFill>
              <a:effectLst/>
              <a:latin typeface="-apple-system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5347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Claro, vamos falar sobre um tópico muito importante: a avaliação e administração de maus-tratos. É como aprender a cuidar de um jardim, onde precisamos estar atentos para garantir que tudo cresça de forma saudável.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Avaliação de Maus-Tratos: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A avaliação dos maus-tratos é o processo de identificar e entender situações em que uma pessoa pode sofrer violência física, emocional ou negligência. Imagine que você está preocupado com um amigo que parece estar sofrendo maus-tratos. Aqui estão alguns passos que você pode seguir: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Observação: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Primeiramente, observe os sinais. Isso pode incluir lesões inexplicáveis, mudanças de comportamento drásticas, ou relatos próprios da pessoa.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Escuta Empática: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Converse com a pessoa com empatia e gentileza. Faça perguntas abertas, como "Você está se sentindo seguro?" ou "Como você está lidando com as coisas em casa?" Isso pode abrir espaço para que ela compartilhe suas preocupações.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Documentação: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Se uma pessoa revelar maus tratos, anote as informações de forma discreta e precisa. Isso pode ser útil para ações futuras.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Procurar Ajuda Profissional: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Em casos graves, é importante procurar ajuda de profissionais, como assistentes sociais, psicólogos ou autoridades, para garantir a segurança da pessoa.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Administração de Maus-Tratos: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A administração dos maus-tratos envolve tomar medidas para proteger uma pessoa em situação de risco e oferecer apoio. Vamos imaginar que você descobriu que alguém está sofrendo maus-tratos e quer ajudar: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Ofereça Apoio: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Mostre empatia e solidariedade às pessoas. Diga a ela que você está preocupado e está ali para apoiá-la.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Informar as Autoridades: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Se a situação for grave e a pessoa estiver em perigo iminente, é crucial informar as autoridades competentes, como a polícia ou os serviços de proteção à criança, dependendo do caso.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Apoio Profissional: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Ajude uma pessoa a procurar ajuda profissional. Pode ser um terapeuta, assistente social ou conselheiro, dependendo das necessidades dela.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Rede de Apoio: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Ajude a construir uma rede de apoio para uma pessoa, envolvendo familiares, amigos e outros recursos comunitários que possam oferecer suporte.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Acompanhamento: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Mantenha contato com a pessoa e continue oferecendo apoio ao longo do tempo. A recuperação pode ser um processo longo.</a:t>
            </a:r>
          </a:p>
          <a:p>
            <a:pPr algn="l"/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Lembre-se, meu aluno, a segurança e o bem-estar da pessoa em situação de maus-tratos são as principais prioridades. É fundamental agir com sensibilidade e responsabilidade ao lidar com essa situação delicada.</a:t>
            </a:r>
          </a:p>
          <a:p>
            <a:pPr algn="l"/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Se você quiser saber mais detalhes sobre como abordar casos específicos de maus-tratos ou tiver alguma pergunta adicional sobre este tema, fique à vontade para perguntar. aqui para ajudá-lo a entender e estou aprendendo sobre assuntos importantes como esse.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56764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O apoio social é um fator importante para a saúde física e mental de um paciente. Ele pode ajudar a reduzir o estresse, a melhorar o humor e a aumentar a sensação de bem-estar.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Como profissional de saúde, você pode ajudar a fortalecer o apoio social de um paciente de várias maneiras. Aqui estão algumas dicas: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Fale sobre a importância do apoio social. Explique ao paciente que o apoio social pode ser uma fonte de força e conforto durante tempos difíceis.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Ajude o paciente a identificar suas fontes de apoio. Pergunte ao paciente sobre seus amigos, familiares e outros relacionamentos importantes.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Encoraje o paciente a se envolver em atividades sociais. Incentive o paciente a participar de grupos sociais, atividades comunitárias ou voluntariado.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Ofereça apoio ao paciente. Seja um bom ouvinte e ofereça seu apoio ao paciente quando ele precisar.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Aqui estão algumas ações específicas que você pode tomar para ajudar a fortalecer o apoio social de um paciente: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Faça uma avaliação do apoio social do paciente. Pergunte ao paciente sobre seus relacionamentos, como ele se sente sobre eles e como eles podem ser fortalecidos.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Encontre recursos para o paciente. Se o paciente não tiver fontes de apoio suficientes, ajude-o a encontrar recursos, como grupos de apoio, programas comunitários ou serviços de terapia.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Trabalhe com o paciente para desenvolver habilidades de comunicação e resolução de problemas. Essas habilidades podem ajudar o paciente a melhorar seus relacionamentos.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É importante lembrar que o apoio social é uma via de mão dupla. Para que seja eficaz, o paciente também precisa estar disposto a buscar apoio.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Aqui estão algumas perguntas que você pode fazer ao paciente para avaliar seu apoio social: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Você tem amigos e familiares que você pode contar?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Você se sente apoiado por essas pessoas?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Você participa de atividades sociais?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Você se sente sozinho ou isolado?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Se o paciente responder negativamente a alguma dessas perguntas, você pode oferecer apoio e orientação.</a:t>
            </a:r>
          </a:p>
          <a:p>
            <a:endParaRPr lang="pt-BR" dirty="0"/>
          </a:p>
          <a:p>
            <a:r>
              <a:rPr lang="pt-BR" dirty="0"/>
              <a:t>Resolução de problemas</a:t>
            </a:r>
          </a:p>
          <a:p>
            <a:pPr algn="l"/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Desenvolver habilidades de comunicação e resolução de problemas é fundamental para o bem-estar emocional e a capacidade de lidar com os desafios da vida. Aqui estão algumas estratégias que você pode usar para ajudar um paciente a desenvolver essas habilidades: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1. Pratique a Escuta Ativa: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Ensine o paciente a ouvir atentamente os outros, demonstrando interesse genuíno em suas preocupações. Incentive-os a fazer perguntas de envio para obter mais informações e compreender completamente o que outra pessoa está dizendo.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2. Desenvolva a Empatia: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Explique a importância da empatia e como colocar-se no lugar dos outros pode melhorar as relações. Incentive o paciente a considerar os sentimentos e perspectivas dos outros em suas interações.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3. Use a Comunicação Não Verbal: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Ajude o paciente a considerar a importância da comunicação não verbal, como expressões faciais, linguagem corporal e tom de voz. Pratique a comunicação não verbal positiva e eficaz.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4. Ensine a Expressar Sentimentos de Forma Construtiva: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Ajude o paciente a identificar e expressar seus próprios sentimentos de maneira saudável e assertiva. Isso envolve comunicar emoções sem culpar ou acusar os outros.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5. Pratique a Comunicação Clara e Direta: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Ensine técnicas para comunicar pensamentos e necessidades de forma clara e direta. Isso inclui evitar linguagem ambígua e ser específico nas comunicações.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6. Role-plays e Simulações: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Realize exercícios de role-</a:t>
            </a:r>
            <a:r>
              <a:rPr lang="pt-BR" b="0" i="0" dirty="0" err="1">
                <a:solidFill>
                  <a:srgbClr val="374151"/>
                </a:solidFill>
                <a:effectLst/>
                <a:latin typeface="Söhne"/>
              </a:rPr>
              <a:t>playing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onde o paciente possa praticar habilidades de comunicação e resolução de problemas em situações simuladas. Isso permite a aplicação prática das habilidades.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7. Utilizar Estudos de Caso: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Discuta estudos de caso ou exemplos da vida real para analisar situações de comunicação e resolução de problemas. Isso ajuda o paciente a entender diferentes contextos e estratégias de manejo.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8. Desenvolva Habilidades de Escrita: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Incentivo o paciente a escrever em um diário para expressar pensamentos e sentimentos. Isso pode ajudá-los a organizar seus pensamentos e praticar a autorreflexão.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9. Promova a Resolução de Conflitos Construtiva: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Ensine técnicas de resolução de conflitos, como identificar o problema, buscar soluções em conjunto, considerar compromissos e manter a comunicação aberta durante o processo.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10. Reforço Positivo: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Reconheça e reforce positivamente as melhorias nas habilidades de comunicação e resolução de problemas do paciente. Isso incentiva a prática contínua.</a:t>
            </a:r>
          </a:p>
          <a:p>
            <a:pPr algn="l"/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11. Terapia de Habilidades Sociais: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Se necessário, encaminhe o paciente para terapia de habilidades sociais, onde um profissional especializado pode fornecer orientação mais específica.</a:t>
            </a:r>
          </a:p>
          <a:p>
            <a:pPr algn="l"/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Lembre-se de que o desenvolvimento de habilidades de comunicação e resolução de problemas é um processo contínuo. Encoraje o paciente a praticar essas habilidades em sua vida diária e a buscar apoio quando necessário. Seu papel como profissional de saúde é fornecer orientação, suporte e feedback construtivo ao longo desse processo.</a:t>
            </a:r>
          </a:p>
          <a:p>
            <a:pPr algn="l"/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Se você tiver informações específicas sobre o paciente ou desejar orientações mais fornecidas, sinta-se à vontade para compartilhar, e estou aqui para ajudar!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5030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Reativação das Atividades Sociais Prévias: Isso envolve identificar atividades sociais prévias que, se reiniciadas, poderiam proporcionar apoio psicossocial direto ou indireto (por exemplo, reuniões de família, visitas a vizinhos, atividades comunitárias, atividades religiosas).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78421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Ensino de Métodos de Controle do Estresse: Isso envolve ensinar métodos de controle do estresse, como técnicas de relaxamento.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5026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pt-BR" b="0" i="0" dirty="0">
                <a:solidFill>
                  <a:srgbClr val="000000"/>
                </a:solidFill>
                <a:effectLst/>
              </a:rPr>
              <a:t>Claro, eu posso ajudar com isso. Aqui está o texto reformulado:</a:t>
            </a:r>
          </a:p>
          <a:p>
            <a:pPr algn="l"/>
            <a:r>
              <a:rPr lang="pt-BR" b="1" i="0" dirty="0">
                <a:solidFill>
                  <a:srgbClr val="000000"/>
                </a:solidFill>
                <a:effectLst/>
              </a:rPr>
              <a:t>Educação sobre a mente: informações cruciais para o indivíduo e seus apoiadores</a:t>
            </a:r>
            <a:r>
              <a:rPr lang="pt-BR" b="0" i="0" dirty="0">
                <a:solidFill>
                  <a:srgbClr val="000000"/>
                </a:solidFill>
                <a:effectLst/>
              </a:rPr>
              <a:t> » A depressão é como uma chuva pesada que pode cair sobre qualquer um de nós. » Ter depressão não significa que você seja fraco ou preguiçoso, assim como pegar um resfriado não significa que você seja fraco ou preguiçoso. » Às vezes, as pessoas podem ter atitudes negativas em relação à depressão (por exemplo, “você deveria ser mais forte”, “reaja”) porque a depressão não é visível como um braço quebrado ou um corte. Além disso, algumas pessoas erroneamente acreditam que aqueles com depressão podem simplesmente decidir se sentir melhor. » Pessoas com depressão tendem a ver a si mesmas, a vida e o futuro de uma maneira negativa, como se estivessem olhando através de óculos escuros. Mesmo que os tempos possam ser difíceis agora, a depressão pode fazer com que você sinta desesperança e inutilidade de forma injustificada. Esses sentimentos tendem a diminuir à medida que a depressão melhora. » Pensamentos de machucar a si mesmo ou suicídio podem surgir, como nuvens escuras no céu. Se você notar esses pensamentos, é importante não agir sobre eles, mas compartilhá-los com alguém em quem confia e buscar ajuda imediatamente.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9100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5345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40122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57320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9174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O texto que você forneceu aborda várias estratégias para lidar com o estresse e fortalecer o apoio social. Aqui estão os tópicos principais, explicados de maneira clara e compreensível: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Identificação de Estressores Psicossociais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: Isso envolve discutir questões relevantes que possam estar causando estresse na vida da pessoa, como problemas familiares e de relacionamento, questões de emprego, moradia, finanças, acesso a segurança e serviços básicos, estigma e discriminação.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Técnicas de Controle de Estresse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: A pessoa é ajudada a gerenciar o estresse através da discussão de métodos como técnicas de solução de problemas.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Avaliação e Administração de Maus-Tratos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: Qualquer situação de maus-tratos, abuso (por exemplo, violência doméstica) e negligência (por exemplo, de crianças ou idosos) é avaliada e administrada. Isso pode envolver o encaminhamento a um órgão de proteção confiável ou a uma rede informal de proteção.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Fortalecimento do Apoio Social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: Isso envolve identificar parentes que podem oferecer apoio e incluí-los sempre que possível e apropriado. Também envolve tentar reativar as redes sociais da pessoa.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Reativação das Atividades Sociais Prévias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: Isso envolve identificar atividades sociais prévias que, se reiniciadas, poderiam proporcionar apoio psicossocial direto ou indireto (por exemplo, reuniões de família, visitas a vizinhos, atividades comunitárias, atividades religiosas).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111111"/>
                </a:solidFill>
                <a:effectLst/>
                <a:latin typeface="-apple-system"/>
              </a:rPr>
              <a:t>Ensino de Métodos de Controle do Estresse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: Isso envolve ensinar métodos de controle do estresse, como técnicas de relaxamento.</a:t>
            </a:r>
          </a:p>
          <a:p>
            <a:pPr algn="l"/>
            <a:r>
              <a:rPr lang="pt-BR" b="0" i="0" dirty="0">
                <a:solidFill>
                  <a:srgbClr val="000000"/>
                </a:solidFill>
                <a:effectLst/>
              </a:rPr>
              <a:t>Claro, eu posso ajudar com isso. Aqui está o texto reformulado:</a:t>
            </a:r>
          </a:p>
          <a:p>
            <a:pPr algn="l"/>
            <a:r>
              <a:rPr lang="pt-BR" b="1" i="0" dirty="0">
                <a:solidFill>
                  <a:srgbClr val="000000"/>
                </a:solidFill>
                <a:effectLst/>
              </a:rPr>
              <a:t>Reviva as conexões sociais anteriores da pessoa. Identifique as interações sociais passadas que, se retomadas, podem fornecer suporte psicossocial direto ou indireto, como encontros familiares, visitas a vizinhos e participação em eventos comunitários.</a:t>
            </a:r>
            <a:endParaRPr lang="pt-BR" b="0" i="0" dirty="0">
              <a:solidFill>
                <a:srgbClr val="000000"/>
              </a:solidFill>
              <a:effectLst/>
            </a:endParaRPr>
          </a:p>
          <a:p>
            <a:pPr algn="l"/>
            <a:r>
              <a:rPr lang="pt-BR" b="0" i="0" dirty="0">
                <a:solidFill>
                  <a:srgbClr val="000000"/>
                </a:solidFill>
                <a:effectLst/>
              </a:rPr>
              <a:t>Para simplificar e explicar usando uma analogia, pense nisso como se estivéssemos tentando reacender uma fogueira que foi apagada. As conexões sociais são como a lenha dessa fogueira - elas fornecem o combustível necessário para manter a chama (neste caso, o bem-estar psicossocial) acesa. Atividades como encontros familiares, visitas a vizinhos e participação em eventos comunitários são como faíscas que podem ajudar a reacender essa fogueira.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53706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Estressores Psicossociais são situações ou condições que podem causar estresse em uma pessoa. Eles podem ser provenientes do ambiente de trabalho, da vida pessoal ou do ambiente social.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Exemplos de Estressores Psicossociais: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No trabalho: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Demandas excessivas ou incompatíveis com as habilidades do indivíduo;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Falta de autonomia ou controle sobre o trabalho;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Conflitos com colegas ou superiores;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Ambiente de trabalho insalubre ou perigoso;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Falta de reconhecimento ou oportunidades de crescimento profissional.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Na vida pessoal: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Problemas financeiros;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Relações interpessoais conflituosas;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Doenças ou problemas de saúde;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Perdas significativas, como a morte de um ente querido;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Eventos traumáticos, como acidentes ou violência.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No ambiente social: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Discriminação ou preconceito;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Violência ou criminalidade;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Falta de oportunidades ou recursos;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Mudanças repentinas na vida, como mudança de emprego ou cidade.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Contexto dos exemplos: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Um trabalhador que está sobrecarregado com tarefas, com prazos apertados e com pouco suporte de seus superiores pode se sentir estressado.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Uma pessoa que está passando por um divórcio ou pela morte de um ente querido pode se sentir estressada e ansiosa.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Um jovem que está entrando no mercado de trabalho pode se sentir estressado com a pressão de encontrar um emprego e se estabelecer na vida.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Consequências dos Estressores Psicossociais: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Os estressores psicossociais podem causar uma série de consequências negativas para a saúde física e mental do indivíduo, incluindo: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Doenças crônicas, como doenças cardíacas, diabetes e depressão;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Problemas de sono;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Dores de cabeça e musculares;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Problemas de concentração e memória;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Falta de motivação e produtividade;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Problemas de relacionamento interpessoal.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Como lidar com os Estressores Psicossociais: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Não é possível eliminar todos os estressores psicossociais da vida, mas é possível aprender a lidar com eles de forma saudável. Algumas estratégias para lidar com o estresse incluem: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Adquirir hábitos saudáveis, como uma alimentação equilibrada, exercícios físicos regulares e sono de qualidade;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Desenvolvimento de habilidades de enfrentamento, como técnicas de relaxamento e resolução de problemas;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Busca de apoio social, como amigos, familiares ou profissionais de saúde mental.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É importante lembrar que cada pessoa experimenta o estresse de forma diferente. O que é estressante para uma pessoa pode não ser para outra. É importante identificar os estressores que são mais prejudiciais para você e desenvolver estratégias para lidar com eles de forma eficaz.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44152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Técnicas de relaxamento: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Respiração profunda: Respirar fundo e lentamente pode ajudar a acalmar o corpo e a mente.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Meditação: A meditação é uma prática que envolve a concentração na respiração ou em um pensamento específico.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Ioga: A ioga é uma prática física e mental que combina exercícios de respiração, posturas e meditação.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Massagem: A massagem pode ajudar a relaxar os músculos e a aliviar a tensão.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Atividades físicas: Exercícios físicos regulares podem ajudar a reduzir o estresse e melhorar o humor.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Habilidades de enfrentamento: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Resolução de problemas: Identificar as causas do estresse e desenvolver estratégias para resolvê-las.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Limitação de responsabilidades: Aprender a dizer não e priorizar as tarefas.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Pensamento positivo: Focar nos aspectos positivos da vida e evitar pensamentos negativos.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Busca de apoio social: Conversar com amigos, familiares ou um profissional de saúde mental sobre como você está se sentindo.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Contexto dos exemplos: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Uma pessoa que está se sentindo estressada com o trabalho pode praticar exercícios de respiração profunda durante o intervalo ou antes de dormir.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Uma pessoa que está passando por um momento difícil pode procurar um amigo ou familiar para conversar ou procurar um profissional de saúde mental.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Uma pessoa que está se sentindo sobrecarregada com responsabilidades pode aprender a dizer não a novas tarefas ou delegar algumas delas.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É importante escolher técnicas de controle de estresse que sejam adequadas para você e que você possa incorporar à sua rotina diária.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Aqui estão algumas dicas para escolher técnicas de controle de estresse: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Experimente diferentes técnicas para ver o que funciona melhor para você.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Comece com técnicas simples e vá aumentando a complexidade à medida que você se sentir confortável.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Pratique as técnicas regularmente para obter os melhores resultados.</a:t>
            </a:r>
          </a:p>
          <a:p>
            <a:pPr algn="l"/>
            <a:r>
              <a:rPr lang="pt-BR" b="0" i="0" dirty="0">
                <a:solidFill>
                  <a:srgbClr val="1F1F1F"/>
                </a:solidFill>
                <a:effectLst/>
                <a:latin typeface="Google Sans"/>
              </a:rPr>
              <a:t>Se você estiver sentindo que o estresse está prejudicando sua saúde ou seu bem-estar, procure ajuda profissional.</a:t>
            </a:r>
          </a:p>
          <a:p>
            <a:pPr algn="l"/>
            <a:r>
              <a:rPr lang="pt-BR" b="0" i="0" dirty="0">
                <a:solidFill>
                  <a:srgbClr val="000000"/>
                </a:solidFill>
                <a:effectLst/>
              </a:rPr>
              <a:t>Claro! Aqui estão algumas técnicas de controle de estresse e exemplos de como você pode aplicá-las na sua vida: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000000"/>
                </a:solidFill>
                <a:effectLst/>
              </a:rPr>
              <a:t>Pratique atividades físicas</a:t>
            </a:r>
            <a:r>
              <a:rPr lang="pt-BR" b="0" i="0" dirty="0">
                <a:solidFill>
                  <a:srgbClr val="000000"/>
                </a:solidFill>
                <a:effectLst/>
              </a:rPr>
              <a:t>: Imagine que você é um carro. Se você ficar parado por muito tempo, a bateria pode descarregar. Da mesma forma, nosso corpo precisa de movimento para se manter saudável. </a:t>
            </a:r>
            <a:r>
              <a:rPr lang="pt-BR" b="0" i="0" dirty="0">
                <a:solidFill>
                  <a:srgbClr val="000000"/>
                </a:solidFill>
                <a:effectLst/>
                <a:hlinkClick r:id="rId3"/>
              </a:rPr>
              <a:t>Você pode escolher uma atividade que goste, como dançar, correr ou praticar ioga</a:t>
            </a:r>
            <a:r>
              <a:rPr lang="pt-BR" b="0" i="0" baseline="30000" dirty="0">
                <a:solidFill>
                  <a:srgbClr val="000000"/>
                </a:solidFill>
                <a:effectLst/>
                <a:hlinkClick r:id="rId3"/>
              </a:rPr>
              <a:t>1</a:t>
            </a:r>
            <a:r>
              <a:rPr lang="pt-BR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000000"/>
                </a:solidFill>
                <a:effectLst/>
              </a:rPr>
              <a:t>Use técnicas de respiração</a:t>
            </a:r>
            <a:r>
              <a:rPr lang="pt-BR" b="0" i="0" dirty="0">
                <a:solidFill>
                  <a:srgbClr val="000000"/>
                </a:solidFill>
                <a:effectLst/>
              </a:rPr>
              <a:t>: Pense na respiração como uma âncora que mantém um barco estável em meio a uma tempestade. </a:t>
            </a:r>
            <a:r>
              <a:rPr lang="pt-BR" b="0" i="0" dirty="0">
                <a:solidFill>
                  <a:srgbClr val="000000"/>
                </a:solidFill>
                <a:effectLst/>
                <a:hlinkClick r:id="rId4"/>
              </a:rPr>
              <a:t>Quando você está estressado, pode usar técnicas de respiração para acalmar sua mente e corpo</a:t>
            </a:r>
            <a:r>
              <a:rPr lang="pt-BR" b="0" i="0" baseline="30000" dirty="0">
                <a:solidFill>
                  <a:srgbClr val="000000"/>
                </a:solidFill>
                <a:effectLst/>
                <a:hlinkClick r:id="rId4"/>
              </a:rPr>
              <a:t>2</a:t>
            </a:r>
            <a:r>
              <a:rPr lang="pt-BR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000000"/>
                </a:solidFill>
                <a:effectLst/>
              </a:rPr>
              <a:t>Reconheça sinais de estresse em si mesmo e nos outros</a:t>
            </a:r>
            <a:r>
              <a:rPr lang="pt-BR" b="0" i="0" dirty="0">
                <a:solidFill>
                  <a:srgbClr val="000000"/>
                </a:solidFill>
                <a:effectLst/>
              </a:rPr>
              <a:t>: Isso é como ser um detetive da sua própria saúde mental. </a:t>
            </a:r>
            <a:r>
              <a:rPr lang="pt-BR" b="0" i="0" dirty="0">
                <a:solidFill>
                  <a:srgbClr val="000000"/>
                </a:solidFill>
                <a:effectLst/>
                <a:hlinkClick r:id="rId4"/>
              </a:rPr>
              <a:t>Ao reconhecer os sinais de estresse, você pode tomar medidas para gerenciá-lo antes que ele se torne um problema maior</a:t>
            </a:r>
            <a:r>
              <a:rPr lang="pt-BR" b="0" i="0" baseline="30000" dirty="0">
                <a:solidFill>
                  <a:srgbClr val="000000"/>
                </a:solidFill>
                <a:effectLst/>
                <a:hlinkClick r:id="rId4"/>
              </a:rPr>
              <a:t>2</a:t>
            </a:r>
            <a:r>
              <a:rPr lang="pt-BR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000000"/>
                </a:solidFill>
                <a:effectLst/>
              </a:rPr>
              <a:t>Participe de atividades de caridade ou de arrecadação de fundos</a:t>
            </a:r>
            <a:r>
              <a:rPr lang="pt-BR" b="0" i="0" dirty="0">
                <a:solidFill>
                  <a:srgbClr val="000000"/>
                </a:solidFill>
                <a:effectLst/>
              </a:rPr>
              <a:t>: Isso é como plantar uma árvore. </a:t>
            </a:r>
            <a:r>
              <a:rPr lang="pt-BR" b="0" i="0" dirty="0">
                <a:solidFill>
                  <a:srgbClr val="000000"/>
                </a:solidFill>
                <a:effectLst/>
                <a:hlinkClick r:id="rId4"/>
              </a:rPr>
              <a:t>Você não só ajuda o meio ambiente, mas também se sente bem por fazer algo positivo</a:t>
            </a:r>
            <a:r>
              <a:rPr lang="pt-BR" b="0" i="0" baseline="30000" dirty="0">
                <a:solidFill>
                  <a:srgbClr val="000000"/>
                </a:solidFill>
                <a:effectLst/>
                <a:hlinkClick r:id="rId4"/>
              </a:rPr>
              <a:t>2</a:t>
            </a:r>
            <a:r>
              <a:rPr lang="pt-BR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000000"/>
                </a:solidFill>
                <a:effectLst/>
              </a:rPr>
              <a:t>Exercícios e descanso adequados</a:t>
            </a:r>
            <a:r>
              <a:rPr lang="pt-BR" b="0" i="0" dirty="0">
                <a:solidFill>
                  <a:srgbClr val="000000"/>
                </a:solidFill>
                <a:effectLst/>
              </a:rPr>
              <a:t>: Imagine que seu corpo é como uma máquina. </a:t>
            </a:r>
            <a:r>
              <a:rPr lang="pt-BR" b="0" i="0" dirty="0">
                <a:solidFill>
                  <a:srgbClr val="000000"/>
                </a:solidFill>
                <a:effectLst/>
                <a:hlinkClick r:id="rId4"/>
              </a:rPr>
              <a:t>Ele precisa de manutenção regular (exercício) e tempo para se recuperar (descanso)</a:t>
            </a:r>
            <a:r>
              <a:rPr lang="pt-BR" b="0" i="0" baseline="30000" dirty="0">
                <a:solidFill>
                  <a:srgbClr val="000000"/>
                </a:solidFill>
                <a:effectLst/>
                <a:hlinkClick r:id="rId4"/>
              </a:rPr>
              <a:t>2</a:t>
            </a:r>
            <a:r>
              <a:rPr lang="pt-BR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000000"/>
                </a:solidFill>
                <a:effectLst/>
              </a:rPr>
              <a:t>Faça pausas no trabalho e use seu horário de almoço</a:t>
            </a:r>
            <a:r>
              <a:rPr lang="pt-BR" b="0" i="0" dirty="0">
                <a:solidFill>
                  <a:srgbClr val="000000"/>
                </a:solidFill>
                <a:effectLst/>
              </a:rPr>
              <a:t>: Pense nisso como fazer uma viagem longa. </a:t>
            </a:r>
            <a:r>
              <a:rPr lang="pt-BR" b="0" i="0" dirty="0">
                <a:solidFill>
                  <a:srgbClr val="000000"/>
                </a:solidFill>
                <a:effectLst/>
                <a:hlinkClick r:id="rId4"/>
              </a:rPr>
              <a:t>Você precisa fazer paradas regulares para descansar e recarregar as energias</a:t>
            </a:r>
            <a:r>
              <a:rPr lang="pt-BR" b="0" i="0" baseline="30000" dirty="0">
                <a:solidFill>
                  <a:srgbClr val="000000"/>
                </a:solidFill>
                <a:effectLst/>
                <a:hlinkClick r:id="rId4"/>
              </a:rPr>
              <a:t>2</a:t>
            </a:r>
            <a:r>
              <a:rPr lang="pt-BR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000000"/>
                </a:solidFill>
                <a:effectLst/>
              </a:rPr>
              <a:t>Arranje tempo para si mesmo</a:t>
            </a:r>
            <a:r>
              <a:rPr lang="pt-BR" b="0" i="0" dirty="0">
                <a:solidFill>
                  <a:srgbClr val="000000"/>
                </a:solidFill>
                <a:effectLst/>
              </a:rPr>
              <a:t>: Isso é como colocar oxigênio em si mesmo antes de ajudar os outros em um avião em queda. </a:t>
            </a:r>
            <a:r>
              <a:rPr lang="pt-BR" b="0" i="0" dirty="0">
                <a:solidFill>
                  <a:srgbClr val="000000"/>
                </a:solidFill>
                <a:effectLst/>
                <a:hlinkClick r:id="rId4"/>
              </a:rPr>
              <a:t>Você precisa cuidar de si mesmo para poder cuidar dos outros</a:t>
            </a:r>
            <a:r>
              <a:rPr lang="pt-BR" b="0" i="0" baseline="30000" dirty="0">
                <a:solidFill>
                  <a:srgbClr val="000000"/>
                </a:solidFill>
                <a:effectLst/>
                <a:hlinkClick r:id="rId4"/>
              </a:rPr>
              <a:t>2</a:t>
            </a:r>
            <a:r>
              <a:rPr lang="pt-BR" b="0" i="0" dirty="0">
                <a:solidFill>
                  <a:srgbClr val="000000"/>
                </a:solidFill>
                <a:effectLst/>
              </a:rPr>
              <a:t>.</a:t>
            </a:r>
          </a:p>
          <a:p>
            <a:pPr algn="l"/>
            <a:r>
              <a:rPr lang="pt-BR" b="0" i="0" dirty="0">
                <a:solidFill>
                  <a:srgbClr val="000000"/>
                </a:solidFill>
                <a:effectLst/>
              </a:rPr>
              <a:t>Lembre-se, o controle do estresse é uma habilidade que pode ser aprendida e aperfeiçoada com o tempo. Agora, você gostaria de aprender mais sobre algum desses tópicos ou tem outra pergunta?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CDFAE8-5281-491D-A334-368A7CBAED0A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0026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24B026-5AD6-252E-F0B1-F32A7B003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9116" y="1605199"/>
            <a:ext cx="4908884" cy="1421928"/>
          </a:xfrm>
          <a:noFill/>
        </p:spPr>
        <p:txBody>
          <a:bodyPr wrap="square" rtlCol="0">
            <a:spAutoFit/>
          </a:bodyPr>
          <a:lstStyle>
            <a:lvl1pPr>
              <a:defRPr lang="pt-BR" sz="4800" b="1" spc="0">
                <a:solidFill>
                  <a:schemeClr val="tx1"/>
                </a:solidFill>
                <a:latin typeface="Aharony"/>
                <a:ea typeface="+mn-ea"/>
                <a:cs typeface="+mn-cs"/>
              </a:defRPr>
            </a:lvl1pPr>
          </a:lstStyle>
          <a:p>
            <a:pPr marL="0" lvl="0"/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8C799C-2907-B7DF-6D45-E29163A2EA0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747080" y="3039898"/>
            <a:ext cx="3593432" cy="1421928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pt-BR" sz="9600" b="1" spc="-300" dirty="0">
                <a:solidFill>
                  <a:srgbClr val="FFDA6C"/>
                </a:solidFill>
                <a:latin typeface="Aharony"/>
              </a:defRPr>
            </a:lvl1pPr>
          </a:lstStyle>
          <a:p>
            <a:pPr marL="0" lvl="0"/>
            <a:r>
              <a:rPr lang="pt-BR" dirty="0"/>
              <a:t>Titulo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D3E60A-71E8-21BA-4895-58BCAEE82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4E908C-386F-C7FE-A3F9-FF5C495E8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762B3C-DCE5-0675-98E2-35C1858F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7486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89560F-A1CD-6C4A-75E1-DD2CAA7B3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7F068B9-5005-CB24-8C81-242A280127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DE6ED2-89FA-44C7-61AC-195F5A41B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80E3B7-7909-68F8-8CE5-11494B08C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24/09/2023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39B3BF6-7C10-DD9E-BBB7-7B753E93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C1FA295-9F25-266E-CE14-F85E1CA6A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323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02627A-FA64-1ECF-3DA8-C5BAE8D6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164F8C6-FEFF-56D4-9857-657295D84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53917D-9841-9CF8-2DFF-40F21E894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1BAC84-B382-12C6-ACB5-88FB21A2D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05E250-BD70-0862-5697-70CA501D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13255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0C74E8A-110B-B337-FF1C-75DBCE380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FFF5189-B126-78B9-0926-1CB7ACA5D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ABB30A-774C-1905-4854-94E773171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4ACBC2-2297-842E-AEBF-DCDCE01B6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20D7EB-4095-15BE-93E7-D769DE7D0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9425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rgbClr val="8B106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5609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bg>
      <p:bgPr>
        <a:solidFill>
          <a:srgbClr val="8B10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831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ítulo e Conteúdo">
    <p:bg>
      <p:bgPr>
        <a:solidFill>
          <a:srgbClr val="F8BB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9642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720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ítulo e Conteúdo">
    <p:bg>
      <p:bgPr>
        <a:solidFill>
          <a:srgbClr val="FAC2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5739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BF80B-322B-25B5-F49C-65077C05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B453ED-3049-D671-0B05-455A2AD98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24/09/2023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4DA2FF4-7A87-8A7E-5571-5C0A82FB5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5DFE1AB-F798-44BA-0ACD-DB18AF392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6935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DC8B42F-CFA9-966D-22F8-D0F4B383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24/09/2023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BFDB50C-DC0E-E585-C261-6F8CD21BF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6618C6-2625-61B2-C049-198F00A2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5360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10AF4-2890-2C0C-222E-7220D3CA1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7EBBB2-520E-E5D3-9487-11E31A1E1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6F3DEB-5F7B-06BC-2E1B-8A3289324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ACB0587-C60E-EB51-870C-890A3BBFA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24/09/2023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6A25167-117C-D1D9-87D1-E3C95448E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3FCF9B-91E1-9829-E324-B5824E497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7433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C77F389-9B97-E3E1-5D72-9AC6F5753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A79FF9-F474-3F9A-D5BF-7E94270DD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6C0186-849C-7BCD-6EEB-7DE0EA1AFF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701EE-794B-474C-B1D2-4403266C2023}" type="datetimeFigureOut">
              <a:rPr lang="pt-BR" smtClean="0"/>
              <a:t>24/09/2023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10E076-4C1E-A9D3-DA25-57086DFAA2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255B37-11BA-41F8-D28B-E8DB1BDEA7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657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4" r:id="rId4"/>
    <p:sldLayoutId id="2147483662" r:id="rId5"/>
    <p:sldLayoutId id="214748366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8B1062"/>
          </a:solidFill>
          <a:latin typeface="Century Gothic" panose="020B0502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entury Gothic" panose="020B0502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microsoft.com/office/2007/relationships/hdphoto" Target="../media/hdphoto4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1D993AA-8B71-E5AF-D977-F8FFA8AE02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3ED38D18-6DEF-06B7-366C-EBF93D5147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8B1062">
                  <a:alpha val="49000"/>
                </a:srgbClr>
              </a:gs>
              <a:gs pos="72000">
                <a:srgbClr val="8B106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9720EC1-2B9D-09A2-5EAC-DDCB509644D1}"/>
              </a:ext>
            </a:extLst>
          </p:cNvPr>
          <p:cNvSpPr txBox="1"/>
          <p:nvPr/>
        </p:nvSpPr>
        <p:spPr>
          <a:xfrm>
            <a:off x="5897485" y="1985331"/>
            <a:ext cx="4126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5400" b="1" spc="-300">
                <a:solidFill>
                  <a:schemeClr val="bg1"/>
                </a:solidFill>
                <a:latin typeface="Aharony"/>
              </a:defRPr>
            </a:lvl1pPr>
          </a:lstStyle>
          <a:p>
            <a:pPr algn="l"/>
            <a:r>
              <a:rPr lang="pt-BR" sz="4800" spc="0" dirty="0"/>
              <a:t>Manejo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1539BBB-85D7-B58B-8283-95ECCD5EAF41}"/>
              </a:ext>
            </a:extLst>
          </p:cNvPr>
          <p:cNvSpPr txBox="1"/>
          <p:nvPr/>
        </p:nvSpPr>
        <p:spPr>
          <a:xfrm>
            <a:off x="5895467" y="2457669"/>
            <a:ext cx="60879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11500" b="1" spc="-300">
                <a:solidFill>
                  <a:srgbClr val="FFDA6C"/>
                </a:solidFill>
                <a:latin typeface="Aharony"/>
              </a:defRPr>
            </a:lvl1pPr>
          </a:lstStyle>
          <a:p>
            <a:r>
              <a:rPr lang="pt-BR" sz="9600" dirty="0"/>
              <a:t>DEPRESSÃO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EC5ADAF-D6C9-396A-0F8C-1B3000CDF231}"/>
              </a:ext>
            </a:extLst>
          </p:cNvPr>
          <p:cNvSpPr txBox="1"/>
          <p:nvPr/>
        </p:nvSpPr>
        <p:spPr>
          <a:xfrm>
            <a:off x="6104020" y="5283540"/>
            <a:ext cx="6087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4800" b="1" spc="-300">
                <a:solidFill>
                  <a:schemeClr val="bg1"/>
                </a:solidFill>
                <a:latin typeface="Aharony"/>
              </a:defRPr>
            </a:lvl1pPr>
          </a:lstStyle>
          <a:p>
            <a:pPr algn="l"/>
            <a:r>
              <a:rPr lang="pt-BR" sz="3200" spc="0" dirty="0">
                <a:latin typeface="+mj-lt"/>
              </a:rPr>
              <a:t>Facilitador: </a:t>
            </a:r>
            <a:r>
              <a:rPr lang="pt-BR" sz="3200" spc="0" dirty="0">
                <a:solidFill>
                  <a:srgbClr val="FFDA6C"/>
                </a:solidFill>
                <a:latin typeface="+mj-lt"/>
              </a:rPr>
              <a:t>Márcio Carvalho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882BC17C-954D-F4F1-1295-36C7F0BCEA2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0" b="45000" l="3598" r="323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98" t="3633" r="64021" b="56886"/>
          <a:stretch/>
        </p:blipFill>
        <p:spPr>
          <a:xfrm>
            <a:off x="8475489" y="217566"/>
            <a:ext cx="927935" cy="102310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30836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DD4FE2C-C179-4C49-3EB3-5D6678E5C9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44" b="96889" l="9898" r="99946">
                        <a14:foregroundMark x1="74757" y1="7960" x2="82147" y2="6990"/>
                        <a14:foregroundMark x1="82147" y1="6990" x2="86597" y2="9333"/>
                        <a14:foregroundMark x1="86597" y1="9333" x2="86704" y2="9333"/>
                        <a14:foregroundMark x1="90939" y1="47758" x2="94148" y2="70505"/>
                        <a14:foregroundMark x1="94148" y1="70505" x2="92287" y2="86586"/>
                        <a14:foregroundMark x1="92287" y1="86586" x2="97060" y2="87798"/>
                        <a14:foregroundMark x1="97060" y1="87798" x2="98786" y2="55515"/>
                        <a14:foregroundMark x1="73813" y1="95313" x2="88376" y2="93293"/>
                        <a14:foregroundMark x1="88376" y1="93293" x2="93150" y2="94505"/>
                        <a14:foregroundMark x1="93150" y1="94505" x2="98436" y2="93859"/>
                        <a14:foregroundMark x1="98436" y1="93859" x2="99595" y2="86424"/>
                        <a14:foregroundMark x1="99595" y1="86424" x2="99326" y2="84566"/>
                        <a14:foregroundMark x1="71170" y1="90747" x2="77859" y2="98182"/>
                        <a14:foregroundMark x1="77859" y1="98182" x2="98193" y2="96929"/>
                        <a14:foregroundMark x1="98193" y1="96929" x2="99973" y2="96929"/>
                        <a14:foregroundMark x1="74892" y1="5374" x2="79800" y2="4444"/>
                        <a14:foregroundMark x1="79800" y1="4444" x2="83118" y2="5980"/>
                        <a14:foregroundMark x1="68096" y1="61495" x2="69714" y2="589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51" t="2786"/>
          <a:stretch/>
        </p:blipFill>
        <p:spPr>
          <a:xfrm rot="914762">
            <a:off x="7667085" y="2781631"/>
            <a:ext cx="4879319" cy="408748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D9D15A7-6775-651C-9993-836A9426E2E9}"/>
              </a:ext>
            </a:extLst>
          </p:cNvPr>
          <p:cNvSpPr txBox="1"/>
          <p:nvPr/>
        </p:nvSpPr>
        <p:spPr>
          <a:xfrm>
            <a:off x="9121538" y="978548"/>
            <a:ext cx="24673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Mensagens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C98D4B1-008F-2963-E57C-39D13171F4CB}"/>
              </a:ext>
            </a:extLst>
          </p:cNvPr>
          <p:cNvSpPr txBox="1"/>
          <p:nvPr/>
        </p:nvSpPr>
        <p:spPr>
          <a:xfrm>
            <a:off x="8624607" y="1510204"/>
            <a:ext cx="29642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ESSENCIAIS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165202F-3DBB-BF71-9B44-33650FF2ED15}"/>
              </a:ext>
            </a:extLst>
          </p:cNvPr>
          <p:cNvSpPr txBox="1"/>
          <p:nvPr/>
        </p:nvSpPr>
        <p:spPr>
          <a:xfrm>
            <a:off x="395244" y="2644170"/>
            <a:ext cx="71888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 A ocorrência de depressão não significa que a pessoa seja fraca ou preguiçosa.</a:t>
            </a:r>
          </a:p>
        </p:txBody>
      </p:sp>
    </p:spTree>
    <p:extLst>
      <p:ext uri="{BB962C8B-B14F-4D97-AF65-F5344CB8AC3E}">
        <p14:creationId xmlns:p14="http://schemas.microsoft.com/office/powerpoint/2010/main" val="7901594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DD4FE2C-C179-4C49-3EB3-5D6678E5C9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44" b="96889" l="9898" r="99946">
                        <a14:foregroundMark x1="74757" y1="7960" x2="82147" y2="6990"/>
                        <a14:foregroundMark x1="82147" y1="6990" x2="86597" y2="9333"/>
                        <a14:foregroundMark x1="86597" y1="9333" x2="86704" y2="9333"/>
                        <a14:foregroundMark x1="90939" y1="47758" x2="94148" y2="70505"/>
                        <a14:foregroundMark x1="94148" y1="70505" x2="92287" y2="86586"/>
                        <a14:foregroundMark x1="92287" y1="86586" x2="97060" y2="87798"/>
                        <a14:foregroundMark x1="97060" y1="87798" x2="98786" y2="55515"/>
                        <a14:foregroundMark x1="73813" y1="95313" x2="88376" y2="93293"/>
                        <a14:foregroundMark x1="88376" y1="93293" x2="93150" y2="94505"/>
                        <a14:foregroundMark x1="93150" y1="94505" x2="98436" y2="93859"/>
                        <a14:foregroundMark x1="98436" y1="93859" x2="99595" y2="86424"/>
                        <a14:foregroundMark x1="99595" y1="86424" x2="99326" y2="84566"/>
                        <a14:foregroundMark x1="71170" y1="90747" x2="77859" y2="98182"/>
                        <a14:foregroundMark x1="77859" y1="98182" x2="98193" y2="96929"/>
                        <a14:foregroundMark x1="98193" y1="96929" x2="99973" y2="96929"/>
                        <a14:foregroundMark x1="74892" y1="5374" x2="79800" y2="4444"/>
                        <a14:foregroundMark x1="79800" y1="4444" x2="83118" y2="5980"/>
                        <a14:foregroundMark x1="68096" y1="61495" x2="69714" y2="589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51" t="2786"/>
          <a:stretch/>
        </p:blipFill>
        <p:spPr>
          <a:xfrm rot="914762">
            <a:off x="7667085" y="2781631"/>
            <a:ext cx="4879319" cy="408748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D9D15A7-6775-651C-9993-836A9426E2E9}"/>
              </a:ext>
            </a:extLst>
          </p:cNvPr>
          <p:cNvSpPr txBox="1"/>
          <p:nvPr/>
        </p:nvSpPr>
        <p:spPr>
          <a:xfrm>
            <a:off x="9121538" y="978548"/>
            <a:ext cx="24673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Mensagens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C98D4B1-008F-2963-E57C-39D13171F4CB}"/>
              </a:ext>
            </a:extLst>
          </p:cNvPr>
          <p:cNvSpPr txBox="1"/>
          <p:nvPr/>
        </p:nvSpPr>
        <p:spPr>
          <a:xfrm>
            <a:off x="8624607" y="1510204"/>
            <a:ext cx="29642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ESSENCIAIS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165202F-3DBB-BF71-9B44-33650FF2ED15}"/>
              </a:ext>
            </a:extLst>
          </p:cNvPr>
          <p:cNvSpPr txBox="1"/>
          <p:nvPr/>
        </p:nvSpPr>
        <p:spPr>
          <a:xfrm>
            <a:off x="363160" y="442300"/>
            <a:ext cx="718880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 Os pensamentos de autoagressão ou suicídio são comuns. Se notarem esses pensamentos, não devem tomar nenhuma medida, mas contar a uma pessoa de confiança e voltar imediatamente para obter ajuda.</a:t>
            </a:r>
          </a:p>
        </p:txBody>
      </p:sp>
    </p:spTree>
    <p:extLst>
      <p:ext uri="{BB962C8B-B14F-4D97-AF65-F5344CB8AC3E}">
        <p14:creationId xmlns:p14="http://schemas.microsoft.com/office/powerpoint/2010/main" val="5706123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354A143-F0E9-06D4-F479-0BD9B08377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42" r="9685" b="3192"/>
          <a:stretch/>
        </p:blipFill>
        <p:spPr>
          <a:xfrm flipH="1"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073D01FF-51C3-207E-385E-1523569097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8B1062">
                  <a:alpha val="49000"/>
                </a:srgbClr>
              </a:gs>
              <a:gs pos="72000">
                <a:srgbClr val="8B106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8687449-E5F5-A3C2-FA57-9D0BEED91018}"/>
              </a:ext>
            </a:extLst>
          </p:cNvPr>
          <p:cNvSpPr txBox="1"/>
          <p:nvPr/>
        </p:nvSpPr>
        <p:spPr>
          <a:xfrm>
            <a:off x="6304546" y="1855964"/>
            <a:ext cx="546233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Redução do estresse e fortalecimento do apoio social</a:t>
            </a:r>
          </a:p>
          <a:p>
            <a:pPr algn="just"/>
            <a:endParaRPr lang="pt-BR" sz="4000" b="1" dirty="0">
              <a:solidFill>
                <a:srgbClr val="FFC000"/>
              </a:solidFill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860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0B50B00-D4BD-9DCB-4D8C-1BFA86806440}"/>
              </a:ext>
            </a:extLst>
          </p:cNvPr>
          <p:cNvSpPr txBox="1"/>
          <p:nvPr/>
        </p:nvSpPr>
        <p:spPr>
          <a:xfrm>
            <a:off x="506930" y="184469"/>
            <a:ext cx="43140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Redução do Estresse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DEDB2BC-AEA6-673D-5F93-B501C66F3D85}"/>
              </a:ext>
            </a:extLst>
          </p:cNvPr>
          <p:cNvSpPr txBox="1"/>
          <p:nvPr/>
        </p:nvSpPr>
        <p:spPr>
          <a:xfrm>
            <a:off x="4911136" y="184469"/>
            <a:ext cx="64572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Fortalecimento do Apoio Social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52367BF-0791-C3FE-628D-96AB4E17E2A9}"/>
              </a:ext>
            </a:extLst>
          </p:cNvPr>
          <p:cNvSpPr txBox="1"/>
          <p:nvPr/>
        </p:nvSpPr>
        <p:spPr>
          <a:xfrm>
            <a:off x="4554997" y="1238997"/>
            <a:ext cx="6515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1.Identificação de Estressores Psicossociais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29C95FB-74F8-74C9-8C7F-1886281E6760}"/>
              </a:ext>
            </a:extLst>
          </p:cNvPr>
          <p:cNvSpPr txBox="1"/>
          <p:nvPr/>
        </p:nvSpPr>
        <p:spPr>
          <a:xfrm>
            <a:off x="4554997" y="2096714"/>
            <a:ext cx="5321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2.Técnicas de Controle de Estresse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F8E3E18-1B54-FBFF-8A28-5DD5C130B676}"/>
              </a:ext>
            </a:extLst>
          </p:cNvPr>
          <p:cNvSpPr txBox="1"/>
          <p:nvPr/>
        </p:nvSpPr>
        <p:spPr>
          <a:xfrm>
            <a:off x="4554997" y="2954431"/>
            <a:ext cx="6784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3.Avaliação e Administração de Maus-Tratos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3114E02-DE6A-F80B-C8EC-7BE167719E39}"/>
              </a:ext>
            </a:extLst>
          </p:cNvPr>
          <p:cNvSpPr txBox="1"/>
          <p:nvPr/>
        </p:nvSpPr>
        <p:spPr>
          <a:xfrm>
            <a:off x="4554997" y="3812148"/>
            <a:ext cx="5089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4.Fortalecimento do Apoio Social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71C6F3-E0CA-2A3B-92CE-DC04330EBDE9}"/>
              </a:ext>
            </a:extLst>
          </p:cNvPr>
          <p:cNvSpPr txBox="1"/>
          <p:nvPr/>
        </p:nvSpPr>
        <p:spPr>
          <a:xfrm>
            <a:off x="4554997" y="4669865"/>
            <a:ext cx="6398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5.Reativação das Atividades Sociais Prévias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A347AF7-BE08-206A-7E8A-205BFF6053B3}"/>
              </a:ext>
            </a:extLst>
          </p:cNvPr>
          <p:cNvSpPr txBox="1"/>
          <p:nvPr/>
        </p:nvSpPr>
        <p:spPr>
          <a:xfrm>
            <a:off x="4554997" y="5527580"/>
            <a:ext cx="6876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6.Ensino de Métodos de Controle do Estresse</a:t>
            </a:r>
          </a:p>
        </p:txBody>
      </p:sp>
      <p:sp>
        <p:nvSpPr>
          <p:cNvPr id="12" name="Smiley 11">
            <a:extLst>
              <a:ext uri="{FF2B5EF4-FFF2-40B4-BE49-F238E27FC236}">
                <a16:creationId xmlns:a16="http://schemas.microsoft.com/office/drawing/2014/main" id="{1036E837-E844-3BC8-E0EE-9C740FFB12D4}"/>
              </a:ext>
            </a:extLst>
          </p:cNvPr>
          <p:cNvSpPr/>
          <p:nvPr/>
        </p:nvSpPr>
        <p:spPr>
          <a:xfrm>
            <a:off x="642625" y="2233987"/>
            <a:ext cx="2021305" cy="2101381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: Angulado 13">
            <a:extLst>
              <a:ext uri="{FF2B5EF4-FFF2-40B4-BE49-F238E27FC236}">
                <a16:creationId xmlns:a16="http://schemas.microsoft.com/office/drawing/2014/main" id="{B857EE27-0D08-EC6D-2247-E93B302C4BCC}"/>
              </a:ext>
            </a:extLst>
          </p:cNvPr>
          <p:cNvCxnSpPr>
            <a:cxnSpLocks/>
            <a:stCxn id="12" idx="6"/>
            <a:endCxn id="5" idx="1"/>
          </p:cNvCxnSpPr>
          <p:nvPr/>
        </p:nvCxnSpPr>
        <p:spPr>
          <a:xfrm flipV="1">
            <a:off x="2663930" y="1500607"/>
            <a:ext cx="1891067" cy="1784071"/>
          </a:xfrm>
          <a:prstGeom prst="bentConnector3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198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0B50B00-D4BD-9DCB-4D8C-1BFA86806440}"/>
              </a:ext>
            </a:extLst>
          </p:cNvPr>
          <p:cNvSpPr txBox="1"/>
          <p:nvPr/>
        </p:nvSpPr>
        <p:spPr>
          <a:xfrm>
            <a:off x="506930" y="184469"/>
            <a:ext cx="43140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Redução do Estresse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DEDB2BC-AEA6-673D-5F93-B501C66F3D85}"/>
              </a:ext>
            </a:extLst>
          </p:cNvPr>
          <p:cNvSpPr txBox="1"/>
          <p:nvPr/>
        </p:nvSpPr>
        <p:spPr>
          <a:xfrm>
            <a:off x="4911136" y="184469"/>
            <a:ext cx="64572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Fortalecimento do Apoio Social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52367BF-0791-C3FE-628D-96AB4E17E2A9}"/>
              </a:ext>
            </a:extLst>
          </p:cNvPr>
          <p:cNvSpPr txBox="1"/>
          <p:nvPr/>
        </p:nvSpPr>
        <p:spPr>
          <a:xfrm>
            <a:off x="4554997" y="1238997"/>
            <a:ext cx="6515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1.Identificação de Estressores Psicossociais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29C95FB-74F8-74C9-8C7F-1886281E6760}"/>
              </a:ext>
            </a:extLst>
          </p:cNvPr>
          <p:cNvSpPr txBox="1"/>
          <p:nvPr/>
        </p:nvSpPr>
        <p:spPr>
          <a:xfrm>
            <a:off x="4554997" y="2096714"/>
            <a:ext cx="5321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2.Técnicas de Controle de Estresse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F8E3E18-1B54-FBFF-8A28-5DD5C130B676}"/>
              </a:ext>
            </a:extLst>
          </p:cNvPr>
          <p:cNvSpPr txBox="1"/>
          <p:nvPr/>
        </p:nvSpPr>
        <p:spPr>
          <a:xfrm>
            <a:off x="4554997" y="2954431"/>
            <a:ext cx="6784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3.Avaliação e Administração de Maus-Tratos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3114E02-DE6A-F80B-C8EC-7BE167719E39}"/>
              </a:ext>
            </a:extLst>
          </p:cNvPr>
          <p:cNvSpPr txBox="1"/>
          <p:nvPr/>
        </p:nvSpPr>
        <p:spPr>
          <a:xfrm>
            <a:off x="4554997" y="3812148"/>
            <a:ext cx="5089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4.Fortalecimento do Apoio Social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71C6F3-E0CA-2A3B-92CE-DC04330EBDE9}"/>
              </a:ext>
            </a:extLst>
          </p:cNvPr>
          <p:cNvSpPr txBox="1"/>
          <p:nvPr/>
        </p:nvSpPr>
        <p:spPr>
          <a:xfrm>
            <a:off x="4554997" y="4669865"/>
            <a:ext cx="6398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5.Reativação das Atividades Sociais Prévias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A347AF7-BE08-206A-7E8A-205BFF6053B3}"/>
              </a:ext>
            </a:extLst>
          </p:cNvPr>
          <p:cNvSpPr txBox="1"/>
          <p:nvPr/>
        </p:nvSpPr>
        <p:spPr>
          <a:xfrm>
            <a:off x="4554997" y="5527580"/>
            <a:ext cx="6876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6.Ensino de Métodos de Controle do Estresse</a:t>
            </a:r>
          </a:p>
        </p:txBody>
      </p:sp>
      <p:sp>
        <p:nvSpPr>
          <p:cNvPr id="12" name="Smiley 11">
            <a:extLst>
              <a:ext uri="{FF2B5EF4-FFF2-40B4-BE49-F238E27FC236}">
                <a16:creationId xmlns:a16="http://schemas.microsoft.com/office/drawing/2014/main" id="{1036E837-E844-3BC8-E0EE-9C740FFB12D4}"/>
              </a:ext>
            </a:extLst>
          </p:cNvPr>
          <p:cNvSpPr/>
          <p:nvPr/>
        </p:nvSpPr>
        <p:spPr>
          <a:xfrm>
            <a:off x="642625" y="2233987"/>
            <a:ext cx="2021305" cy="2101381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: Angulado 13">
            <a:extLst>
              <a:ext uri="{FF2B5EF4-FFF2-40B4-BE49-F238E27FC236}">
                <a16:creationId xmlns:a16="http://schemas.microsoft.com/office/drawing/2014/main" id="{B857EE27-0D08-EC6D-2247-E93B302C4BCC}"/>
              </a:ext>
            </a:extLst>
          </p:cNvPr>
          <p:cNvCxnSpPr>
            <a:cxnSpLocks/>
            <a:stCxn id="12" idx="6"/>
            <a:endCxn id="6" idx="1"/>
          </p:cNvCxnSpPr>
          <p:nvPr/>
        </p:nvCxnSpPr>
        <p:spPr>
          <a:xfrm flipV="1">
            <a:off x="2663930" y="2358324"/>
            <a:ext cx="1891067" cy="926354"/>
          </a:xfrm>
          <a:prstGeom prst="bentConnector3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6527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0B50B00-D4BD-9DCB-4D8C-1BFA86806440}"/>
              </a:ext>
            </a:extLst>
          </p:cNvPr>
          <p:cNvSpPr txBox="1"/>
          <p:nvPr/>
        </p:nvSpPr>
        <p:spPr>
          <a:xfrm>
            <a:off x="506930" y="184469"/>
            <a:ext cx="43140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Redução do Estresse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DEDB2BC-AEA6-673D-5F93-B501C66F3D85}"/>
              </a:ext>
            </a:extLst>
          </p:cNvPr>
          <p:cNvSpPr txBox="1"/>
          <p:nvPr/>
        </p:nvSpPr>
        <p:spPr>
          <a:xfrm>
            <a:off x="4911136" y="184469"/>
            <a:ext cx="64572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Fortalecimento do Apoio Social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52367BF-0791-C3FE-628D-96AB4E17E2A9}"/>
              </a:ext>
            </a:extLst>
          </p:cNvPr>
          <p:cNvSpPr txBox="1"/>
          <p:nvPr/>
        </p:nvSpPr>
        <p:spPr>
          <a:xfrm>
            <a:off x="4554997" y="1238997"/>
            <a:ext cx="6515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1.Identificação de Estressores Psicossociais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29C95FB-74F8-74C9-8C7F-1886281E6760}"/>
              </a:ext>
            </a:extLst>
          </p:cNvPr>
          <p:cNvSpPr txBox="1"/>
          <p:nvPr/>
        </p:nvSpPr>
        <p:spPr>
          <a:xfrm>
            <a:off x="4554997" y="2096714"/>
            <a:ext cx="5321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2.Técnicas de Controle de Estresse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F8E3E18-1B54-FBFF-8A28-5DD5C130B676}"/>
              </a:ext>
            </a:extLst>
          </p:cNvPr>
          <p:cNvSpPr txBox="1"/>
          <p:nvPr/>
        </p:nvSpPr>
        <p:spPr>
          <a:xfrm>
            <a:off x="4554997" y="2954431"/>
            <a:ext cx="6784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3.Avaliação e Administração de Maus-Tratos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3114E02-DE6A-F80B-C8EC-7BE167719E39}"/>
              </a:ext>
            </a:extLst>
          </p:cNvPr>
          <p:cNvSpPr txBox="1"/>
          <p:nvPr/>
        </p:nvSpPr>
        <p:spPr>
          <a:xfrm>
            <a:off x="4554997" y="3812148"/>
            <a:ext cx="5089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4.Fortalecimento do Apoio Social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71C6F3-E0CA-2A3B-92CE-DC04330EBDE9}"/>
              </a:ext>
            </a:extLst>
          </p:cNvPr>
          <p:cNvSpPr txBox="1"/>
          <p:nvPr/>
        </p:nvSpPr>
        <p:spPr>
          <a:xfrm>
            <a:off x="4554997" y="4669865"/>
            <a:ext cx="6398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5.Reativação das Atividades Sociais Prévias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A347AF7-BE08-206A-7E8A-205BFF6053B3}"/>
              </a:ext>
            </a:extLst>
          </p:cNvPr>
          <p:cNvSpPr txBox="1"/>
          <p:nvPr/>
        </p:nvSpPr>
        <p:spPr>
          <a:xfrm>
            <a:off x="4554997" y="5527580"/>
            <a:ext cx="6876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6.Ensino de Métodos de Controle do Estresse</a:t>
            </a:r>
          </a:p>
        </p:txBody>
      </p:sp>
      <p:sp>
        <p:nvSpPr>
          <p:cNvPr id="12" name="Smiley 11">
            <a:extLst>
              <a:ext uri="{FF2B5EF4-FFF2-40B4-BE49-F238E27FC236}">
                <a16:creationId xmlns:a16="http://schemas.microsoft.com/office/drawing/2014/main" id="{1036E837-E844-3BC8-E0EE-9C740FFB12D4}"/>
              </a:ext>
            </a:extLst>
          </p:cNvPr>
          <p:cNvSpPr/>
          <p:nvPr/>
        </p:nvSpPr>
        <p:spPr>
          <a:xfrm>
            <a:off x="642625" y="2233987"/>
            <a:ext cx="2021305" cy="2101381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: Angulado 13">
            <a:extLst>
              <a:ext uri="{FF2B5EF4-FFF2-40B4-BE49-F238E27FC236}">
                <a16:creationId xmlns:a16="http://schemas.microsoft.com/office/drawing/2014/main" id="{B857EE27-0D08-EC6D-2247-E93B302C4BCC}"/>
              </a:ext>
            </a:extLst>
          </p:cNvPr>
          <p:cNvCxnSpPr>
            <a:cxnSpLocks/>
            <a:stCxn id="12" idx="6"/>
            <a:endCxn id="7" idx="1"/>
          </p:cNvCxnSpPr>
          <p:nvPr/>
        </p:nvCxnSpPr>
        <p:spPr>
          <a:xfrm flipV="1">
            <a:off x="2663930" y="3216041"/>
            <a:ext cx="1891067" cy="68637"/>
          </a:xfrm>
          <a:prstGeom prst="bentConnector3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3059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0B50B00-D4BD-9DCB-4D8C-1BFA86806440}"/>
              </a:ext>
            </a:extLst>
          </p:cNvPr>
          <p:cNvSpPr txBox="1"/>
          <p:nvPr/>
        </p:nvSpPr>
        <p:spPr>
          <a:xfrm>
            <a:off x="506930" y="184469"/>
            <a:ext cx="43140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Redução do Estresse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DEDB2BC-AEA6-673D-5F93-B501C66F3D85}"/>
              </a:ext>
            </a:extLst>
          </p:cNvPr>
          <p:cNvSpPr txBox="1"/>
          <p:nvPr/>
        </p:nvSpPr>
        <p:spPr>
          <a:xfrm>
            <a:off x="4911136" y="184469"/>
            <a:ext cx="64572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Fortalecimento do Apoio Social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52367BF-0791-C3FE-628D-96AB4E17E2A9}"/>
              </a:ext>
            </a:extLst>
          </p:cNvPr>
          <p:cNvSpPr txBox="1"/>
          <p:nvPr/>
        </p:nvSpPr>
        <p:spPr>
          <a:xfrm>
            <a:off x="4554997" y="1238997"/>
            <a:ext cx="6515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1.Identificação de Estressores Psicossociais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29C95FB-74F8-74C9-8C7F-1886281E6760}"/>
              </a:ext>
            </a:extLst>
          </p:cNvPr>
          <p:cNvSpPr txBox="1"/>
          <p:nvPr/>
        </p:nvSpPr>
        <p:spPr>
          <a:xfrm>
            <a:off x="4554997" y="2096714"/>
            <a:ext cx="5321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2.Técnicas de Controle de Estresse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F8E3E18-1B54-FBFF-8A28-5DD5C130B676}"/>
              </a:ext>
            </a:extLst>
          </p:cNvPr>
          <p:cNvSpPr txBox="1"/>
          <p:nvPr/>
        </p:nvSpPr>
        <p:spPr>
          <a:xfrm>
            <a:off x="4554997" y="2954431"/>
            <a:ext cx="6784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3.Avaliação e Administração de Maus-Tratos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3114E02-DE6A-F80B-C8EC-7BE167719E39}"/>
              </a:ext>
            </a:extLst>
          </p:cNvPr>
          <p:cNvSpPr txBox="1"/>
          <p:nvPr/>
        </p:nvSpPr>
        <p:spPr>
          <a:xfrm>
            <a:off x="4554997" y="3812148"/>
            <a:ext cx="5089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4.Fortalecimento do Apoio Social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71C6F3-E0CA-2A3B-92CE-DC04330EBDE9}"/>
              </a:ext>
            </a:extLst>
          </p:cNvPr>
          <p:cNvSpPr txBox="1"/>
          <p:nvPr/>
        </p:nvSpPr>
        <p:spPr>
          <a:xfrm>
            <a:off x="4554997" y="4669865"/>
            <a:ext cx="6398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5.Reativação das Atividades Sociais Prévias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A347AF7-BE08-206A-7E8A-205BFF6053B3}"/>
              </a:ext>
            </a:extLst>
          </p:cNvPr>
          <p:cNvSpPr txBox="1"/>
          <p:nvPr/>
        </p:nvSpPr>
        <p:spPr>
          <a:xfrm>
            <a:off x="4554997" y="5527580"/>
            <a:ext cx="6876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6.Ensino de Métodos de Controle do Estresse</a:t>
            </a:r>
          </a:p>
        </p:txBody>
      </p:sp>
      <p:sp>
        <p:nvSpPr>
          <p:cNvPr id="12" name="Smiley 11">
            <a:extLst>
              <a:ext uri="{FF2B5EF4-FFF2-40B4-BE49-F238E27FC236}">
                <a16:creationId xmlns:a16="http://schemas.microsoft.com/office/drawing/2014/main" id="{1036E837-E844-3BC8-E0EE-9C740FFB12D4}"/>
              </a:ext>
            </a:extLst>
          </p:cNvPr>
          <p:cNvSpPr/>
          <p:nvPr/>
        </p:nvSpPr>
        <p:spPr>
          <a:xfrm>
            <a:off x="642625" y="2233987"/>
            <a:ext cx="2021305" cy="2101381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: Angulado 13">
            <a:extLst>
              <a:ext uri="{FF2B5EF4-FFF2-40B4-BE49-F238E27FC236}">
                <a16:creationId xmlns:a16="http://schemas.microsoft.com/office/drawing/2014/main" id="{B857EE27-0D08-EC6D-2247-E93B302C4BCC}"/>
              </a:ext>
            </a:extLst>
          </p:cNvPr>
          <p:cNvCxnSpPr>
            <a:cxnSpLocks/>
            <a:stCxn id="12" idx="6"/>
            <a:endCxn id="8" idx="1"/>
          </p:cNvCxnSpPr>
          <p:nvPr/>
        </p:nvCxnSpPr>
        <p:spPr>
          <a:xfrm>
            <a:off x="2663930" y="3284678"/>
            <a:ext cx="1891067" cy="789080"/>
          </a:xfrm>
          <a:prstGeom prst="bentConnector3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87366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0B50B00-D4BD-9DCB-4D8C-1BFA86806440}"/>
              </a:ext>
            </a:extLst>
          </p:cNvPr>
          <p:cNvSpPr txBox="1"/>
          <p:nvPr/>
        </p:nvSpPr>
        <p:spPr>
          <a:xfrm>
            <a:off x="506930" y="184469"/>
            <a:ext cx="43140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Redução do Estresse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DEDB2BC-AEA6-673D-5F93-B501C66F3D85}"/>
              </a:ext>
            </a:extLst>
          </p:cNvPr>
          <p:cNvSpPr txBox="1"/>
          <p:nvPr/>
        </p:nvSpPr>
        <p:spPr>
          <a:xfrm>
            <a:off x="4911136" y="184469"/>
            <a:ext cx="64572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Fortalecimento do Apoio Social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52367BF-0791-C3FE-628D-96AB4E17E2A9}"/>
              </a:ext>
            </a:extLst>
          </p:cNvPr>
          <p:cNvSpPr txBox="1"/>
          <p:nvPr/>
        </p:nvSpPr>
        <p:spPr>
          <a:xfrm>
            <a:off x="4554997" y="1238997"/>
            <a:ext cx="6515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1.Identificação de Estressores Psicossociais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29C95FB-74F8-74C9-8C7F-1886281E6760}"/>
              </a:ext>
            </a:extLst>
          </p:cNvPr>
          <p:cNvSpPr txBox="1"/>
          <p:nvPr/>
        </p:nvSpPr>
        <p:spPr>
          <a:xfrm>
            <a:off x="4554997" y="2096714"/>
            <a:ext cx="5321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2.Técnicas de Controle de Estresse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F8E3E18-1B54-FBFF-8A28-5DD5C130B676}"/>
              </a:ext>
            </a:extLst>
          </p:cNvPr>
          <p:cNvSpPr txBox="1"/>
          <p:nvPr/>
        </p:nvSpPr>
        <p:spPr>
          <a:xfrm>
            <a:off x="4554997" y="2954431"/>
            <a:ext cx="6784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3.Avaliação e Administração de Maus-Tratos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3114E02-DE6A-F80B-C8EC-7BE167719E39}"/>
              </a:ext>
            </a:extLst>
          </p:cNvPr>
          <p:cNvSpPr txBox="1"/>
          <p:nvPr/>
        </p:nvSpPr>
        <p:spPr>
          <a:xfrm>
            <a:off x="4554997" y="3812148"/>
            <a:ext cx="5089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4.Fortalecimento do Apoio Social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71C6F3-E0CA-2A3B-92CE-DC04330EBDE9}"/>
              </a:ext>
            </a:extLst>
          </p:cNvPr>
          <p:cNvSpPr txBox="1"/>
          <p:nvPr/>
        </p:nvSpPr>
        <p:spPr>
          <a:xfrm>
            <a:off x="4554997" y="4669865"/>
            <a:ext cx="6398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5.Reativação das Atividades Sociais Prévias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A347AF7-BE08-206A-7E8A-205BFF6053B3}"/>
              </a:ext>
            </a:extLst>
          </p:cNvPr>
          <p:cNvSpPr txBox="1"/>
          <p:nvPr/>
        </p:nvSpPr>
        <p:spPr>
          <a:xfrm>
            <a:off x="4554997" y="5527580"/>
            <a:ext cx="6876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6.Ensino de Métodos de Controle do Estresse</a:t>
            </a:r>
          </a:p>
        </p:txBody>
      </p:sp>
      <p:sp>
        <p:nvSpPr>
          <p:cNvPr id="12" name="Smiley 11">
            <a:extLst>
              <a:ext uri="{FF2B5EF4-FFF2-40B4-BE49-F238E27FC236}">
                <a16:creationId xmlns:a16="http://schemas.microsoft.com/office/drawing/2014/main" id="{1036E837-E844-3BC8-E0EE-9C740FFB12D4}"/>
              </a:ext>
            </a:extLst>
          </p:cNvPr>
          <p:cNvSpPr/>
          <p:nvPr/>
        </p:nvSpPr>
        <p:spPr>
          <a:xfrm>
            <a:off x="642625" y="2233987"/>
            <a:ext cx="2021305" cy="2101381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: Angulado 13">
            <a:extLst>
              <a:ext uri="{FF2B5EF4-FFF2-40B4-BE49-F238E27FC236}">
                <a16:creationId xmlns:a16="http://schemas.microsoft.com/office/drawing/2014/main" id="{B857EE27-0D08-EC6D-2247-E93B302C4BCC}"/>
              </a:ext>
            </a:extLst>
          </p:cNvPr>
          <p:cNvCxnSpPr>
            <a:cxnSpLocks/>
            <a:stCxn id="12" idx="6"/>
            <a:endCxn id="9" idx="1"/>
          </p:cNvCxnSpPr>
          <p:nvPr/>
        </p:nvCxnSpPr>
        <p:spPr>
          <a:xfrm>
            <a:off x="2663930" y="3284678"/>
            <a:ext cx="1891067" cy="1646797"/>
          </a:xfrm>
          <a:prstGeom prst="bentConnector3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1228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0B50B00-D4BD-9DCB-4D8C-1BFA86806440}"/>
              </a:ext>
            </a:extLst>
          </p:cNvPr>
          <p:cNvSpPr txBox="1"/>
          <p:nvPr/>
        </p:nvSpPr>
        <p:spPr>
          <a:xfrm>
            <a:off x="506930" y="184469"/>
            <a:ext cx="43140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Redução do Estresse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DEDB2BC-AEA6-673D-5F93-B501C66F3D85}"/>
              </a:ext>
            </a:extLst>
          </p:cNvPr>
          <p:cNvSpPr txBox="1"/>
          <p:nvPr/>
        </p:nvSpPr>
        <p:spPr>
          <a:xfrm>
            <a:off x="4911136" y="184469"/>
            <a:ext cx="645721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Fortalecimento do Apoio Social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52367BF-0791-C3FE-628D-96AB4E17E2A9}"/>
              </a:ext>
            </a:extLst>
          </p:cNvPr>
          <p:cNvSpPr txBox="1"/>
          <p:nvPr/>
        </p:nvSpPr>
        <p:spPr>
          <a:xfrm>
            <a:off x="4554997" y="1238997"/>
            <a:ext cx="6515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1.Identificação de Estressores Psicossociais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29C95FB-74F8-74C9-8C7F-1886281E6760}"/>
              </a:ext>
            </a:extLst>
          </p:cNvPr>
          <p:cNvSpPr txBox="1"/>
          <p:nvPr/>
        </p:nvSpPr>
        <p:spPr>
          <a:xfrm>
            <a:off x="4554997" y="2096714"/>
            <a:ext cx="53212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2.Técnicas de Controle de Estresse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F8E3E18-1B54-FBFF-8A28-5DD5C130B676}"/>
              </a:ext>
            </a:extLst>
          </p:cNvPr>
          <p:cNvSpPr txBox="1"/>
          <p:nvPr/>
        </p:nvSpPr>
        <p:spPr>
          <a:xfrm>
            <a:off x="4554997" y="2954431"/>
            <a:ext cx="678474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3.Avaliação e Administração de Maus-Tratos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13114E02-DE6A-F80B-C8EC-7BE167719E39}"/>
              </a:ext>
            </a:extLst>
          </p:cNvPr>
          <p:cNvSpPr txBox="1"/>
          <p:nvPr/>
        </p:nvSpPr>
        <p:spPr>
          <a:xfrm>
            <a:off x="4554997" y="3812148"/>
            <a:ext cx="5089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4.Fortalecimento do Apoio Social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271C6F3-E0CA-2A3B-92CE-DC04330EBDE9}"/>
              </a:ext>
            </a:extLst>
          </p:cNvPr>
          <p:cNvSpPr txBox="1"/>
          <p:nvPr/>
        </p:nvSpPr>
        <p:spPr>
          <a:xfrm>
            <a:off x="4554997" y="4669865"/>
            <a:ext cx="63981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8B1062"/>
                </a:solidFill>
              </a:rPr>
              <a:t>5.Reativação das Atividades Sociais Prévias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9A347AF7-BE08-206A-7E8A-205BFF6053B3}"/>
              </a:ext>
            </a:extLst>
          </p:cNvPr>
          <p:cNvSpPr txBox="1"/>
          <p:nvPr/>
        </p:nvSpPr>
        <p:spPr>
          <a:xfrm>
            <a:off x="4554997" y="5527580"/>
            <a:ext cx="68763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</a:rPr>
              <a:t>6.Ensino de Métodos de Controle do Estresse</a:t>
            </a:r>
          </a:p>
        </p:txBody>
      </p:sp>
      <p:sp>
        <p:nvSpPr>
          <p:cNvPr id="12" name="Smiley 11">
            <a:extLst>
              <a:ext uri="{FF2B5EF4-FFF2-40B4-BE49-F238E27FC236}">
                <a16:creationId xmlns:a16="http://schemas.microsoft.com/office/drawing/2014/main" id="{1036E837-E844-3BC8-E0EE-9C740FFB12D4}"/>
              </a:ext>
            </a:extLst>
          </p:cNvPr>
          <p:cNvSpPr/>
          <p:nvPr/>
        </p:nvSpPr>
        <p:spPr>
          <a:xfrm>
            <a:off x="642625" y="2233987"/>
            <a:ext cx="2021305" cy="2101381"/>
          </a:xfrm>
          <a:prstGeom prst="smileyFac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4" name="Conector: Angulado 13">
            <a:extLst>
              <a:ext uri="{FF2B5EF4-FFF2-40B4-BE49-F238E27FC236}">
                <a16:creationId xmlns:a16="http://schemas.microsoft.com/office/drawing/2014/main" id="{B857EE27-0D08-EC6D-2247-E93B302C4BCC}"/>
              </a:ext>
            </a:extLst>
          </p:cNvPr>
          <p:cNvCxnSpPr>
            <a:cxnSpLocks/>
            <a:stCxn id="12" idx="6"/>
            <a:endCxn id="10" idx="1"/>
          </p:cNvCxnSpPr>
          <p:nvPr/>
        </p:nvCxnSpPr>
        <p:spPr>
          <a:xfrm>
            <a:off x="2663930" y="3284678"/>
            <a:ext cx="1891067" cy="2504512"/>
          </a:xfrm>
          <a:prstGeom prst="bentConnector3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87465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FC9732B-97DB-0993-7CEE-50D42ACABD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5136" r="32955" b="28297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2BBF0310-3046-BFF8-028A-D170A7C4B75D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8B1062">
                  <a:alpha val="18000"/>
                </a:srgbClr>
              </a:gs>
              <a:gs pos="72000">
                <a:srgbClr val="8B1062"/>
              </a:gs>
            </a:gsLst>
            <a:lin ang="96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750D2C3-96B7-FAD3-3479-D28F61684807}"/>
              </a:ext>
            </a:extLst>
          </p:cNvPr>
          <p:cNvSpPr txBox="1"/>
          <p:nvPr/>
        </p:nvSpPr>
        <p:spPr>
          <a:xfrm>
            <a:off x="633662" y="1855964"/>
            <a:ext cx="64729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Promoção do funcionamento em atividades diárias e na vida </a:t>
            </a:r>
          </a:p>
          <a:p>
            <a:pPr algn="ctr"/>
            <a:r>
              <a:rPr lang="pt-BR" sz="36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comunitária</a:t>
            </a:r>
          </a:p>
        </p:txBody>
      </p:sp>
    </p:spTree>
    <p:extLst>
      <p:ext uri="{BB962C8B-B14F-4D97-AF65-F5344CB8AC3E}">
        <p14:creationId xmlns:p14="http://schemas.microsoft.com/office/powerpoint/2010/main" val="1408968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A2487C3-613C-36F0-FA76-DFDC60CB8E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745" b="97011" l="9962" r="89984">
                        <a14:foregroundMark x1="22967" y1="9128" x2="29241" y2="6785"/>
                        <a14:foregroundMark x1="29241" y1="6785" x2="34303" y2="8683"/>
                        <a14:foregroundMark x1="39472" y1="36268" x2="39903" y2="40468"/>
                        <a14:foregroundMark x1="15617" y1="90388" x2="22940" y2="94386"/>
                        <a14:foregroundMark x1="22940" y1="94386" x2="40711" y2="92690"/>
                        <a14:foregroundMark x1="40711" y1="92690" x2="56543" y2="97011"/>
                        <a14:backgroundMark x1="49192" y1="47779" x2="49515" y2="39015"/>
                        <a14:backgroundMark x1="49515" y1="39015" x2="44023" y2="201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10" t="2709" r="39626"/>
          <a:stretch/>
        </p:blipFill>
        <p:spPr>
          <a:xfrm flipH="1">
            <a:off x="6912295" y="860285"/>
            <a:ext cx="6446543" cy="583758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D472F84-34DA-09F2-28E6-2F7A5F98A4A5}"/>
              </a:ext>
            </a:extLst>
          </p:cNvPr>
          <p:cNvSpPr txBox="1"/>
          <p:nvPr/>
        </p:nvSpPr>
        <p:spPr>
          <a:xfrm>
            <a:off x="503583" y="920621"/>
            <a:ext cx="644654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Você já se perguntou como poderia fazer a </a:t>
            </a:r>
            <a:r>
              <a:rPr lang="pt-BR" sz="40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diferença</a:t>
            </a:r>
            <a:r>
              <a:rPr lang="pt-BR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 na vida de um paciente que sofre de </a:t>
            </a:r>
            <a:r>
              <a:rPr lang="pt-BR" sz="40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depressão</a:t>
            </a:r>
            <a:r>
              <a:rPr lang="pt-BR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, mesmo </a:t>
            </a:r>
            <a:r>
              <a:rPr lang="pt-BR" sz="4000" b="1" dirty="0">
                <a:solidFill>
                  <a:schemeClr val="accent1"/>
                </a:solidFill>
                <a:latin typeface="Century Gothic" panose="020B0502020202020204" pitchFamily="34" charset="0"/>
              </a:rPr>
              <a:t>sem ser um especialista</a:t>
            </a:r>
            <a:r>
              <a:rPr lang="pt-BR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 em saúde mental?</a:t>
            </a:r>
          </a:p>
        </p:txBody>
      </p:sp>
    </p:spTree>
    <p:extLst>
      <p:ext uri="{BB962C8B-B14F-4D97-AF65-F5344CB8AC3E}">
        <p14:creationId xmlns:p14="http://schemas.microsoft.com/office/powerpoint/2010/main" val="4138864799"/>
      </p:ext>
    </p:extLst>
  </p:cSld>
  <p:clrMapOvr>
    <a:masterClrMapping/>
  </p:clrMapOvr>
  <p:transition spd="slow">
    <p:push dir="r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1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1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5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1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1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15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DC9AAC5-C6AD-2EB6-47D9-30CF696E7CF6}"/>
              </a:ext>
            </a:extLst>
          </p:cNvPr>
          <p:cNvSpPr txBox="1"/>
          <p:nvPr/>
        </p:nvSpPr>
        <p:spPr>
          <a:xfrm>
            <a:off x="506930" y="184469"/>
            <a:ext cx="5525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8B1062"/>
                </a:solidFill>
                <a:latin typeface="Century Gothic" panose="020B0502020202020204" pitchFamily="34" charset="0"/>
              </a:rPr>
              <a:t>Incentive a pessoa adotar: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28D051B-5C90-92F5-B059-E67876961E44}"/>
              </a:ext>
            </a:extLst>
          </p:cNvPr>
          <p:cNvSpPr txBox="1"/>
          <p:nvPr/>
        </p:nvSpPr>
        <p:spPr>
          <a:xfrm>
            <a:off x="329497" y="1019323"/>
            <a:ext cx="105001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Procurar retomar (ou continuar) atividades que antes eram prazerosas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05CDBB7B-E844-A502-6936-308D60DD5634}"/>
              </a:ext>
            </a:extLst>
          </p:cNvPr>
          <p:cNvSpPr txBox="1"/>
          <p:nvPr/>
        </p:nvSpPr>
        <p:spPr>
          <a:xfrm>
            <a:off x="329497" y="1930872"/>
            <a:ext cx="85640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Procurar manter horários regulares para dormir e acordar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1B07478-30E8-0C8F-7760-B83AAE09D296}"/>
              </a:ext>
            </a:extLst>
          </p:cNvPr>
          <p:cNvSpPr txBox="1"/>
          <p:nvPr/>
        </p:nvSpPr>
        <p:spPr>
          <a:xfrm>
            <a:off x="329497" y="2842421"/>
            <a:ext cx="7908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Procurar se manter o mais fisicamente ativo possível.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55D1055-440A-9728-913E-E35220D1B96B}"/>
              </a:ext>
            </a:extLst>
          </p:cNvPr>
          <p:cNvSpPr txBox="1"/>
          <p:nvPr/>
        </p:nvSpPr>
        <p:spPr>
          <a:xfrm>
            <a:off x="329497" y="3753970"/>
            <a:ext cx="115416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Procurar comer regularmente apesar das variações do apetite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5D19B97-9021-625F-87A4-D4C4C4AB8FC8}"/>
              </a:ext>
            </a:extLst>
          </p:cNvPr>
          <p:cNvSpPr txBox="1"/>
          <p:nvPr/>
        </p:nvSpPr>
        <p:spPr>
          <a:xfrm>
            <a:off x="329497" y="4665519"/>
            <a:ext cx="95299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Procurar passar tempo com amigos de confiança e com a família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5C7BCC8-3997-C305-0DE1-8EBE6E0A9EBB}"/>
              </a:ext>
            </a:extLst>
          </p:cNvPr>
          <p:cNvSpPr txBox="1"/>
          <p:nvPr/>
        </p:nvSpPr>
        <p:spPr>
          <a:xfrm>
            <a:off x="329497" y="5577067"/>
            <a:ext cx="111387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Procurar participar de atividades comunitárias e outras atividades sociais</a:t>
            </a:r>
          </a:p>
        </p:txBody>
      </p:sp>
    </p:spTree>
    <p:extLst>
      <p:ext uri="{BB962C8B-B14F-4D97-AF65-F5344CB8AC3E}">
        <p14:creationId xmlns:p14="http://schemas.microsoft.com/office/powerpoint/2010/main" val="1707568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51A2DAB-D20F-C863-E2FE-EC04B715027D}"/>
              </a:ext>
            </a:extLst>
          </p:cNvPr>
          <p:cNvSpPr txBox="1"/>
          <p:nvPr/>
        </p:nvSpPr>
        <p:spPr>
          <a:xfrm>
            <a:off x="571095" y="396042"/>
            <a:ext cx="24929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Tratamento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B425984-D0EC-E61A-F3FA-F0B04E2D3AD7}"/>
              </a:ext>
            </a:extLst>
          </p:cNvPr>
          <p:cNvSpPr txBox="1"/>
          <p:nvPr/>
        </p:nvSpPr>
        <p:spPr>
          <a:xfrm>
            <a:off x="892312" y="980817"/>
            <a:ext cx="50513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Psicológicos Breves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1EFECD3D-1ABC-5E74-CC80-B72D7FA37CB8}"/>
              </a:ext>
            </a:extLst>
          </p:cNvPr>
          <p:cNvSpPr txBox="1"/>
          <p:nvPr/>
        </p:nvSpPr>
        <p:spPr>
          <a:xfrm>
            <a:off x="2053389" y="2151727"/>
            <a:ext cx="808522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O </a:t>
            </a:r>
            <a:r>
              <a:rPr lang="pt-BR" sz="4000" dirty="0" err="1">
                <a:solidFill>
                  <a:schemeClr val="bg1"/>
                </a:solidFill>
                <a:latin typeface="Century Gothic" panose="020B0502020202020204" pitchFamily="34" charset="0"/>
              </a:rPr>
              <a:t>mhGAP</a:t>
            </a:r>
            <a:r>
              <a:rPr lang="pt-BR" sz="4000" dirty="0">
                <a:solidFill>
                  <a:schemeClr val="bg1"/>
                </a:solidFill>
                <a:latin typeface="Century Gothic" panose="020B0502020202020204" pitchFamily="34" charset="0"/>
              </a:rPr>
              <a:t> não contém protocolos específicos para implementar intervenções psicológicas breves. </a:t>
            </a:r>
          </a:p>
        </p:txBody>
      </p:sp>
    </p:spTree>
    <p:extLst>
      <p:ext uri="{BB962C8B-B14F-4D97-AF65-F5344CB8AC3E}">
        <p14:creationId xmlns:p14="http://schemas.microsoft.com/office/powerpoint/2010/main" val="2916362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Agrupar 11">
            <a:extLst>
              <a:ext uri="{FF2B5EF4-FFF2-40B4-BE49-F238E27FC236}">
                <a16:creationId xmlns:a16="http://schemas.microsoft.com/office/drawing/2014/main" id="{EE8BC0CE-5ADF-9E21-7F60-1B05F57B88B8}"/>
              </a:ext>
            </a:extLst>
          </p:cNvPr>
          <p:cNvGrpSpPr/>
          <p:nvPr/>
        </p:nvGrpSpPr>
        <p:grpSpPr>
          <a:xfrm>
            <a:off x="3229167" y="1257585"/>
            <a:ext cx="5733666" cy="3041456"/>
            <a:chOff x="3623719" y="561555"/>
            <a:chExt cx="6426760" cy="3546421"/>
          </a:xfrm>
        </p:grpSpPr>
        <p:grpSp>
          <p:nvGrpSpPr>
            <p:cNvPr id="10" name="Agrupar 9">
              <a:extLst>
                <a:ext uri="{FF2B5EF4-FFF2-40B4-BE49-F238E27FC236}">
                  <a16:creationId xmlns:a16="http://schemas.microsoft.com/office/drawing/2014/main" id="{FA213DE6-9492-B670-38FB-383F68477BFD}"/>
                </a:ext>
              </a:extLst>
            </p:cNvPr>
            <p:cNvGrpSpPr/>
            <p:nvPr/>
          </p:nvGrpSpPr>
          <p:grpSpPr>
            <a:xfrm>
              <a:off x="3623720" y="561555"/>
              <a:ext cx="6426759" cy="3546421"/>
              <a:chOff x="3623721" y="561556"/>
              <a:chExt cx="4435523" cy="2106517"/>
            </a:xfrm>
          </p:grpSpPr>
          <p:sp>
            <p:nvSpPr>
              <p:cNvPr id="9" name="Retângulo: Cantos Arredondados 8">
                <a:extLst>
                  <a:ext uri="{FF2B5EF4-FFF2-40B4-BE49-F238E27FC236}">
                    <a16:creationId xmlns:a16="http://schemas.microsoft.com/office/drawing/2014/main" id="{8F58C683-15BE-46C8-319A-4D422D1DF3C6}"/>
                  </a:ext>
                </a:extLst>
              </p:cNvPr>
              <p:cNvSpPr/>
              <p:nvPr/>
            </p:nvSpPr>
            <p:spPr>
              <a:xfrm>
                <a:off x="3623721" y="1748620"/>
                <a:ext cx="4435523" cy="919453"/>
              </a:xfrm>
              <a:prstGeom prst="roundRect">
                <a:avLst/>
              </a:prstGeom>
              <a:solidFill>
                <a:srgbClr val="8B106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pic>
            <p:nvPicPr>
              <p:cNvPr id="8" name="Imagem 7">
                <a:extLst>
                  <a:ext uri="{FF2B5EF4-FFF2-40B4-BE49-F238E27FC236}">
                    <a16:creationId xmlns:a16="http://schemas.microsoft.com/office/drawing/2014/main" id="{BB2E1A53-DF90-A475-29F7-E9B78070B2F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9212" t="4490" r="11594" b="9925"/>
              <a:stretch/>
            </p:blipFill>
            <p:spPr>
              <a:xfrm>
                <a:off x="5117908" y="561556"/>
                <a:ext cx="1447149" cy="1463127"/>
              </a:xfrm>
              <a:prstGeom prst="ellipse">
                <a:avLst/>
              </a:prstGeom>
              <a:ln w="57150">
                <a:solidFill>
                  <a:schemeClr val="bg1"/>
                </a:solidFill>
              </a:ln>
            </p:spPr>
          </p:pic>
        </p:grp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EF4B7FB4-38B7-8808-038A-7285D3DAFF8C}"/>
                </a:ext>
              </a:extLst>
            </p:cNvPr>
            <p:cNvSpPr txBox="1"/>
            <p:nvPr/>
          </p:nvSpPr>
          <p:spPr>
            <a:xfrm>
              <a:off x="3623719" y="2994978"/>
              <a:ext cx="6426759" cy="6818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200" b="1" dirty="0">
                  <a:solidFill>
                    <a:schemeClr val="bg1"/>
                  </a:solidFill>
                  <a:latin typeface="Century Gothic" panose="020B0502020202020204" pitchFamily="34" charset="0"/>
                </a:rPr>
                <a:t>Crianças e Adolescentes</a:t>
              </a:r>
            </a:p>
          </p:txBody>
        </p:sp>
      </p:grp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4511BF20-B966-F39B-4CE6-B03CEA4EF709}"/>
              </a:ext>
            </a:extLst>
          </p:cNvPr>
          <p:cNvSpPr txBox="1"/>
          <p:nvPr/>
        </p:nvSpPr>
        <p:spPr>
          <a:xfrm>
            <a:off x="2322393" y="4318217"/>
            <a:ext cx="754721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rgbClr val="8B1062"/>
                </a:solidFill>
                <a:latin typeface="Century Gothic" panose="020B0502020202020204" pitchFamily="34" charset="0"/>
              </a:rPr>
              <a:t>Para manejo da Depressão nesse público vá para os Transtornos Mentais e Comportamentais em Crianças e Adolescentes </a:t>
            </a:r>
            <a:r>
              <a:rPr lang="pt-BR" sz="3200" b="1" dirty="0">
                <a:solidFill>
                  <a:srgbClr val="00A02F"/>
                </a:solidFill>
                <a:latin typeface="Century Gothic" panose="020B0502020202020204" pitchFamily="34" charset="0"/>
              </a:rPr>
              <a:t>&gt;&gt; MCO</a:t>
            </a:r>
          </a:p>
        </p:txBody>
      </p:sp>
    </p:spTree>
    <p:extLst>
      <p:ext uri="{BB962C8B-B14F-4D97-AF65-F5344CB8AC3E}">
        <p14:creationId xmlns:p14="http://schemas.microsoft.com/office/powerpoint/2010/main" val="1890489993"/>
      </p:ext>
    </p:extLst>
  </p:cSld>
  <p:clrMapOvr>
    <a:masterClrMapping/>
  </p:clrMapOvr>
  <p:transition spd="slow">
    <p:push dir="r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3" dur="12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4" dur="12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2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4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 descr="Aviso">
            <a:extLst>
              <a:ext uri="{FF2B5EF4-FFF2-40B4-BE49-F238E27FC236}">
                <a16:creationId xmlns:a16="http://schemas.microsoft.com/office/drawing/2014/main" id="{54B6BC28-E1C4-1B00-F2B6-9141AE8DE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3081" y="245653"/>
            <a:ext cx="1350156" cy="1350156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C17B301-F533-276E-7DA3-3E8E0C26F7B2}"/>
              </a:ext>
            </a:extLst>
          </p:cNvPr>
          <p:cNvSpPr txBox="1"/>
          <p:nvPr/>
        </p:nvSpPr>
        <p:spPr>
          <a:xfrm>
            <a:off x="423081" y="3130854"/>
            <a:ext cx="1132764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É aconselhável </a:t>
            </a:r>
            <a:r>
              <a:rPr lang="pt-BR" sz="32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evitar o uso de antidepressivos</a:t>
            </a:r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 em </a:t>
            </a:r>
            <a:r>
              <a:rPr lang="pt-BR" sz="32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mulheres grávidas e lactantes</a:t>
            </a:r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, especialmente durante o </a:t>
            </a:r>
            <a:r>
              <a:rPr lang="pt-BR" sz="32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primeiro trimestre de gravidez</a:t>
            </a:r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, se possível. Se o </a:t>
            </a:r>
            <a:r>
              <a:rPr lang="pt-BR" sz="32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tratamento psicossocial não produzir resultados</a:t>
            </a:r>
            <a:r>
              <a:rPr lang="pt-BR" sz="3200" dirty="0">
                <a:solidFill>
                  <a:schemeClr val="accent4"/>
                </a:solidFill>
                <a:latin typeface="Century Gothic" panose="020B0502020202020204" pitchFamily="34" charset="0"/>
              </a:rPr>
              <a:t> </a:t>
            </a:r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na atenção primária à saúde, a paciente deve ser </a:t>
            </a:r>
            <a:r>
              <a:rPr lang="pt-BR" sz="3200" b="1" dirty="0">
                <a:solidFill>
                  <a:schemeClr val="accent4"/>
                </a:solidFill>
                <a:latin typeface="Century Gothic" panose="020B0502020202020204" pitchFamily="34" charset="0"/>
              </a:rPr>
              <a:t>encaminhada para um psiquiatra</a:t>
            </a:r>
            <a:r>
              <a:rPr lang="pt-BR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.</a:t>
            </a: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CBA30282-1AD9-BCCD-4416-EAC5668F9FF3}"/>
              </a:ext>
            </a:extLst>
          </p:cNvPr>
          <p:cNvGrpSpPr/>
          <p:nvPr/>
        </p:nvGrpSpPr>
        <p:grpSpPr>
          <a:xfrm>
            <a:off x="3230631" y="341827"/>
            <a:ext cx="5733665" cy="2670279"/>
            <a:chOff x="3230631" y="1133408"/>
            <a:chExt cx="5733665" cy="2670279"/>
          </a:xfrm>
        </p:grpSpPr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4992BD65-6DA0-FD10-161C-1F5410EEB37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230631" y="1133408"/>
              <a:ext cx="5730737" cy="2670279"/>
            </a:xfrm>
            <a:prstGeom prst="rect">
              <a:avLst/>
            </a:prstGeom>
          </p:spPr>
        </p:pic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C071F861-DF30-468C-3C2C-BF1478230A8D}"/>
                </a:ext>
              </a:extLst>
            </p:cNvPr>
            <p:cNvSpPr txBox="1"/>
            <p:nvPr/>
          </p:nvSpPr>
          <p:spPr>
            <a:xfrm>
              <a:off x="3230631" y="3136612"/>
              <a:ext cx="573366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200" b="1" dirty="0">
                  <a:solidFill>
                    <a:srgbClr val="8B1062"/>
                  </a:solidFill>
                  <a:latin typeface="Century Gothic" panose="020B0502020202020204" pitchFamily="34" charset="0"/>
                </a:rPr>
                <a:t>Grávidas ou Lactantes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0150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3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5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B42E43C1-A67C-8545-4EFA-6134A9CCDF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7576" b="81091" l="2667" r="25212">
                        <a14:foregroundMark x1="11030" y1="80364" x2="15677" y2="81091"/>
                        <a14:foregroundMark x1="15677" y1="81091" x2="17455" y2="79960"/>
                        <a14:foregroundMark x1="24768" y1="69374" x2="25212" y2="6905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02" t="56611" r="72607" b="18430"/>
          <a:stretch/>
        </p:blipFill>
        <p:spPr>
          <a:xfrm flipH="1">
            <a:off x="4315320" y="818338"/>
            <a:ext cx="5702968" cy="603966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86EBDCC9-AC5B-9882-5702-624242679ABA}"/>
              </a:ext>
            </a:extLst>
          </p:cNvPr>
          <p:cNvSpPr txBox="1"/>
          <p:nvPr/>
        </p:nvSpPr>
        <p:spPr>
          <a:xfrm>
            <a:off x="2342142" y="3863088"/>
            <a:ext cx="2568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latin typeface="Century Gothic" panose="020B0502020202020204" pitchFamily="34" charset="0"/>
              </a:rPr>
              <a:t>Psicoeducação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70999F0-63B2-0D1B-D50C-467FD3E3727B}"/>
              </a:ext>
            </a:extLst>
          </p:cNvPr>
          <p:cNvSpPr txBox="1"/>
          <p:nvPr/>
        </p:nvSpPr>
        <p:spPr>
          <a:xfrm>
            <a:off x="2522452" y="1740549"/>
            <a:ext cx="33249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latin typeface="Century Gothic" panose="020B0502020202020204" pitchFamily="34" charset="0"/>
              </a:rPr>
              <a:t>Redução do estresse</a:t>
            </a:r>
          </a:p>
          <a:p>
            <a:r>
              <a:rPr lang="pt-BR" sz="2400" dirty="0">
                <a:latin typeface="Century Gothic" panose="020B0502020202020204" pitchFamily="34" charset="0"/>
              </a:rPr>
              <a:t>e fortalecimento do</a:t>
            </a:r>
          </a:p>
          <a:p>
            <a:r>
              <a:rPr lang="pt-BR" sz="2400" dirty="0">
                <a:latin typeface="Century Gothic" panose="020B0502020202020204" pitchFamily="34" charset="0"/>
              </a:rPr>
              <a:t>apoio social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A9DB5D7-C8F3-EA3D-456E-CC7DC0F9181B}"/>
              </a:ext>
            </a:extLst>
          </p:cNvPr>
          <p:cNvSpPr txBox="1"/>
          <p:nvPr/>
        </p:nvSpPr>
        <p:spPr>
          <a:xfrm>
            <a:off x="4048112" y="313709"/>
            <a:ext cx="46587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entury Gothic" panose="020B0502020202020204" pitchFamily="34" charset="0"/>
              </a:rPr>
              <a:t>Promoção do funcionamento</a:t>
            </a:r>
          </a:p>
          <a:p>
            <a:r>
              <a:rPr lang="pt-BR" sz="2400" dirty="0">
                <a:latin typeface="Century Gothic" panose="020B0502020202020204" pitchFamily="34" charset="0"/>
              </a:rPr>
              <a:t>em atividades diárias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DF5CD37-26C3-E270-BBAF-416EEDDEA0C2}"/>
              </a:ext>
            </a:extLst>
          </p:cNvPr>
          <p:cNvSpPr txBox="1"/>
          <p:nvPr/>
        </p:nvSpPr>
        <p:spPr>
          <a:xfrm>
            <a:off x="8800721" y="544541"/>
            <a:ext cx="3190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entury Gothic" panose="020B0502020202020204" pitchFamily="34" charset="0"/>
              </a:rPr>
              <a:t>Tratamento</a:t>
            </a:r>
          </a:p>
          <a:p>
            <a:r>
              <a:rPr lang="pt-BR" sz="2400" dirty="0">
                <a:latin typeface="Century Gothic" panose="020B0502020202020204" pitchFamily="34" charset="0"/>
              </a:rPr>
              <a:t>psicológico breve</a:t>
            </a:r>
          </a:p>
          <a:p>
            <a:r>
              <a:rPr lang="pt-BR" sz="2400" dirty="0">
                <a:latin typeface="Century Gothic" panose="020B0502020202020204" pitchFamily="34" charset="0"/>
              </a:rPr>
              <a:t>para depressão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BFF7B85-2B52-092E-C30D-7208E5A20052}"/>
              </a:ext>
            </a:extLst>
          </p:cNvPr>
          <p:cNvSpPr txBox="1"/>
          <p:nvPr/>
        </p:nvSpPr>
        <p:spPr>
          <a:xfrm>
            <a:off x="9635510" y="2828835"/>
            <a:ext cx="3190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>
                <a:latin typeface="Century Gothic" panose="020B0502020202020204" pitchFamily="34" charset="0"/>
              </a:rPr>
              <a:t>Farmacologia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0B8350E-8941-9D7D-5D73-9F55434B429E}"/>
              </a:ext>
            </a:extLst>
          </p:cNvPr>
          <p:cNvSpPr txBox="1"/>
          <p:nvPr/>
        </p:nvSpPr>
        <p:spPr>
          <a:xfrm>
            <a:off x="488337" y="217615"/>
            <a:ext cx="31085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MANEJO</a:t>
            </a:r>
          </a:p>
        </p:txBody>
      </p:sp>
    </p:spTree>
    <p:extLst>
      <p:ext uri="{BB962C8B-B14F-4D97-AF65-F5344CB8AC3E}">
        <p14:creationId xmlns:p14="http://schemas.microsoft.com/office/powerpoint/2010/main" val="2782179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B00D9CC-A99E-8D97-2C2A-91215087CA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58" r="314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439E709C-37E2-4765-BD1B-FDF4871C9EB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8B1062">
                  <a:alpha val="49000"/>
                </a:srgbClr>
              </a:gs>
              <a:gs pos="72000">
                <a:srgbClr val="8B1062"/>
              </a:gs>
            </a:gsLst>
            <a:lin ang="96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6674E46-4269-2D8D-B309-5951163E46CE}"/>
              </a:ext>
            </a:extLst>
          </p:cNvPr>
          <p:cNvSpPr txBox="1"/>
          <p:nvPr/>
        </p:nvSpPr>
        <p:spPr>
          <a:xfrm>
            <a:off x="450237" y="2846515"/>
            <a:ext cx="54938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54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Psicoeducação</a:t>
            </a:r>
          </a:p>
        </p:txBody>
      </p:sp>
    </p:spTree>
    <p:extLst>
      <p:ext uri="{BB962C8B-B14F-4D97-AF65-F5344CB8AC3E}">
        <p14:creationId xmlns:p14="http://schemas.microsoft.com/office/powerpoint/2010/main" val="2622680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DD4FE2C-C179-4C49-3EB3-5D6678E5C9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44" b="96889" l="9898" r="99946">
                        <a14:foregroundMark x1="74757" y1="7960" x2="82147" y2="6990"/>
                        <a14:foregroundMark x1="82147" y1="6990" x2="86597" y2="9333"/>
                        <a14:foregroundMark x1="86597" y1="9333" x2="86704" y2="9333"/>
                        <a14:foregroundMark x1="90939" y1="47758" x2="94148" y2="70505"/>
                        <a14:foregroundMark x1="94148" y1="70505" x2="92287" y2="86586"/>
                        <a14:foregroundMark x1="92287" y1="86586" x2="97060" y2="87798"/>
                        <a14:foregroundMark x1="97060" y1="87798" x2="98786" y2="55515"/>
                        <a14:foregroundMark x1="73813" y1="95313" x2="88376" y2="93293"/>
                        <a14:foregroundMark x1="88376" y1="93293" x2="93150" y2="94505"/>
                        <a14:foregroundMark x1="93150" y1="94505" x2="98436" y2="93859"/>
                        <a14:foregroundMark x1="98436" y1="93859" x2="99595" y2="86424"/>
                        <a14:foregroundMark x1="99595" y1="86424" x2="99326" y2="84566"/>
                        <a14:foregroundMark x1="71170" y1="90747" x2="77859" y2="98182"/>
                        <a14:foregroundMark x1="77859" y1="98182" x2="98193" y2="96929"/>
                        <a14:foregroundMark x1="98193" y1="96929" x2="99973" y2="96929"/>
                        <a14:foregroundMark x1="74892" y1="5374" x2="79800" y2="4444"/>
                        <a14:foregroundMark x1="79800" y1="4444" x2="83118" y2="5980"/>
                        <a14:foregroundMark x1="68096" y1="61495" x2="69714" y2="589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51" t="2786"/>
          <a:stretch/>
        </p:blipFill>
        <p:spPr>
          <a:xfrm rot="914762">
            <a:off x="7667085" y="2781631"/>
            <a:ext cx="4879319" cy="408748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D9D15A7-6775-651C-9993-836A9426E2E9}"/>
              </a:ext>
            </a:extLst>
          </p:cNvPr>
          <p:cNvSpPr txBox="1"/>
          <p:nvPr/>
        </p:nvSpPr>
        <p:spPr>
          <a:xfrm>
            <a:off x="9121538" y="978548"/>
            <a:ext cx="24673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Mensagens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C98D4B1-008F-2963-E57C-39D13171F4CB}"/>
              </a:ext>
            </a:extLst>
          </p:cNvPr>
          <p:cNvSpPr txBox="1"/>
          <p:nvPr/>
        </p:nvSpPr>
        <p:spPr>
          <a:xfrm>
            <a:off x="8624607" y="1510204"/>
            <a:ext cx="29642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ESSENCIAIS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165202F-3DBB-BF71-9B44-33650FF2ED15}"/>
              </a:ext>
            </a:extLst>
          </p:cNvPr>
          <p:cNvSpPr txBox="1"/>
          <p:nvPr/>
        </p:nvSpPr>
        <p:spPr>
          <a:xfrm>
            <a:off x="363160" y="442300"/>
            <a:ext cx="718880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 As pessoas com depressão tendem a ter opiniões irrealisticamente negativas sobre si mesmas, a vida e o futuro. A situação atual pode ser muito difícil, mas a depressão causa pensamentos injustificados de desesperança e inutilidade. Essas ideias tendem a melhorar com a melhora da depressão.</a:t>
            </a:r>
          </a:p>
        </p:txBody>
      </p:sp>
    </p:spTree>
    <p:extLst>
      <p:ext uri="{BB962C8B-B14F-4D97-AF65-F5344CB8AC3E}">
        <p14:creationId xmlns:p14="http://schemas.microsoft.com/office/powerpoint/2010/main" val="2693966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DD4FE2C-C179-4C49-3EB3-5D6678E5C9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44" b="96889" l="9898" r="99946">
                        <a14:foregroundMark x1="74757" y1="7960" x2="82147" y2="6990"/>
                        <a14:foregroundMark x1="82147" y1="6990" x2="86597" y2="9333"/>
                        <a14:foregroundMark x1="86597" y1="9333" x2="86704" y2="9333"/>
                        <a14:foregroundMark x1="90939" y1="47758" x2="94148" y2="70505"/>
                        <a14:foregroundMark x1="94148" y1="70505" x2="92287" y2="86586"/>
                        <a14:foregroundMark x1="92287" y1="86586" x2="97060" y2="87798"/>
                        <a14:foregroundMark x1="97060" y1="87798" x2="98786" y2="55515"/>
                        <a14:foregroundMark x1="73813" y1="95313" x2="88376" y2="93293"/>
                        <a14:foregroundMark x1="88376" y1="93293" x2="93150" y2="94505"/>
                        <a14:foregroundMark x1="93150" y1="94505" x2="98436" y2="93859"/>
                        <a14:foregroundMark x1="98436" y1="93859" x2="99595" y2="86424"/>
                        <a14:foregroundMark x1="99595" y1="86424" x2="99326" y2="84566"/>
                        <a14:foregroundMark x1="71170" y1="90747" x2="77859" y2="98182"/>
                        <a14:foregroundMark x1="77859" y1="98182" x2="98193" y2="96929"/>
                        <a14:foregroundMark x1="98193" y1="96929" x2="99973" y2="96929"/>
                        <a14:foregroundMark x1="74892" y1="5374" x2="79800" y2="4444"/>
                        <a14:foregroundMark x1="79800" y1="4444" x2="83118" y2="5980"/>
                        <a14:foregroundMark x1="68096" y1="61495" x2="69714" y2="589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51" t="2786"/>
          <a:stretch/>
        </p:blipFill>
        <p:spPr>
          <a:xfrm rot="914762">
            <a:off x="7667085" y="2781631"/>
            <a:ext cx="4879319" cy="408748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D9D15A7-6775-651C-9993-836A9426E2E9}"/>
              </a:ext>
            </a:extLst>
          </p:cNvPr>
          <p:cNvSpPr txBox="1"/>
          <p:nvPr/>
        </p:nvSpPr>
        <p:spPr>
          <a:xfrm>
            <a:off x="9121538" y="978548"/>
            <a:ext cx="24673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Mensagens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C98D4B1-008F-2963-E57C-39D13171F4CB}"/>
              </a:ext>
            </a:extLst>
          </p:cNvPr>
          <p:cNvSpPr txBox="1"/>
          <p:nvPr/>
        </p:nvSpPr>
        <p:spPr>
          <a:xfrm>
            <a:off x="8624607" y="1510204"/>
            <a:ext cx="29642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ESSENCIAIS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165202F-3DBB-BF71-9B44-33650FF2ED15}"/>
              </a:ext>
            </a:extLst>
          </p:cNvPr>
          <p:cNvSpPr txBox="1"/>
          <p:nvPr/>
        </p:nvSpPr>
        <p:spPr>
          <a:xfrm>
            <a:off x="363160" y="442300"/>
            <a:ext cx="7188807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 O motivo das atitudes negativas de outras pessoas (p. ex., “você deve ser mais forte”, “reaja”) pode ser o fato de que a depressão não é uma condição visível, ao contrário de uma fratura ou ferida. Há também a concepção errônea de que as pessoas com depressão podem controlar facilmente seus </a:t>
            </a:r>
          </a:p>
          <a:p>
            <a:pPr algn="just"/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sintomas pela simples força de vontade.</a:t>
            </a:r>
          </a:p>
        </p:txBody>
      </p:sp>
    </p:spTree>
    <p:extLst>
      <p:ext uri="{BB962C8B-B14F-4D97-AF65-F5344CB8AC3E}">
        <p14:creationId xmlns:p14="http://schemas.microsoft.com/office/powerpoint/2010/main" val="35719929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7DD4FE2C-C179-4C49-3EB3-5D6678E5C90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44" b="96889" l="9898" r="99946">
                        <a14:foregroundMark x1="74757" y1="7960" x2="82147" y2="6990"/>
                        <a14:foregroundMark x1="82147" y1="6990" x2="86597" y2="9333"/>
                        <a14:foregroundMark x1="86597" y1="9333" x2="86704" y2="9333"/>
                        <a14:foregroundMark x1="90939" y1="47758" x2="94148" y2="70505"/>
                        <a14:foregroundMark x1="94148" y1="70505" x2="92287" y2="86586"/>
                        <a14:foregroundMark x1="92287" y1="86586" x2="97060" y2="87798"/>
                        <a14:foregroundMark x1="97060" y1="87798" x2="98786" y2="55515"/>
                        <a14:foregroundMark x1="73813" y1="95313" x2="88376" y2="93293"/>
                        <a14:foregroundMark x1="88376" y1="93293" x2="93150" y2="94505"/>
                        <a14:foregroundMark x1="93150" y1="94505" x2="98436" y2="93859"/>
                        <a14:foregroundMark x1="98436" y1="93859" x2="99595" y2="86424"/>
                        <a14:foregroundMark x1="99595" y1="86424" x2="99326" y2="84566"/>
                        <a14:foregroundMark x1="71170" y1="90747" x2="77859" y2="98182"/>
                        <a14:foregroundMark x1="77859" y1="98182" x2="98193" y2="96929"/>
                        <a14:foregroundMark x1="98193" y1="96929" x2="99973" y2="96929"/>
                        <a14:foregroundMark x1="74892" y1="5374" x2="79800" y2="4444"/>
                        <a14:foregroundMark x1="79800" y1="4444" x2="83118" y2="5980"/>
                        <a14:foregroundMark x1="68096" y1="61495" x2="69714" y2="589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51" t="2786"/>
          <a:stretch/>
        </p:blipFill>
        <p:spPr>
          <a:xfrm rot="914762">
            <a:off x="7667085" y="2781631"/>
            <a:ext cx="4879319" cy="408748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D9D15A7-6775-651C-9993-836A9426E2E9}"/>
              </a:ext>
            </a:extLst>
          </p:cNvPr>
          <p:cNvSpPr txBox="1"/>
          <p:nvPr/>
        </p:nvSpPr>
        <p:spPr>
          <a:xfrm>
            <a:off x="9121538" y="978548"/>
            <a:ext cx="24673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Mensagens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C98D4B1-008F-2963-E57C-39D13171F4CB}"/>
              </a:ext>
            </a:extLst>
          </p:cNvPr>
          <p:cNvSpPr txBox="1"/>
          <p:nvPr/>
        </p:nvSpPr>
        <p:spPr>
          <a:xfrm>
            <a:off x="8624607" y="1510204"/>
            <a:ext cx="29642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rgbClr val="FFC000"/>
                </a:solidFill>
                <a:latin typeface="Century Gothic" panose="020B0502020202020204" pitchFamily="34" charset="0"/>
              </a:rPr>
              <a:t>ESSENCIAIS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165202F-3DBB-BF71-9B44-33650FF2ED15}"/>
              </a:ext>
            </a:extLst>
          </p:cNvPr>
          <p:cNvSpPr txBox="1"/>
          <p:nvPr/>
        </p:nvSpPr>
        <p:spPr>
          <a:xfrm>
            <a:off x="395244" y="2644170"/>
            <a:ext cx="71888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dirty="0">
                <a:solidFill>
                  <a:schemeClr val="bg1"/>
                </a:solidFill>
                <a:latin typeface="Century Gothic" panose="020B0502020202020204" pitchFamily="34" charset="0"/>
              </a:rPr>
              <a:t> A depressão é uma condição muito comum que pode acometer qualquer pessoa.</a:t>
            </a:r>
          </a:p>
        </p:txBody>
      </p:sp>
    </p:spTree>
    <p:extLst>
      <p:ext uri="{BB962C8B-B14F-4D97-AF65-F5344CB8AC3E}">
        <p14:creationId xmlns:p14="http://schemas.microsoft.com/office/powerpoint/2010/main" val="19361342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</TotalTime>
  <Words>4289</Words>
  <Application>Microsoft Office PowerPoint</Application>
  <PresentationFormat>Widescreen</PresentationFormat>
  <Paragraphs>252</Paragraphs>
  <Slides>21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30" baseType="lpstr">
      <vt:lpstr>Aharony</vt:lpstr>
      <vt:lpstr>-apple-system</vt:lpstr>
      <vt:lpstr>Arial</vt:lpstr>
      <vt:lpstr>Calibri</vt:lpstr>
      <vt:lpstr>Calibri Light</vt:lpstr>
      <vt:lpstr>Century Gothic</vt:lpstr>
      <vt:lpstr>Google Sans</vt:lpstr>
      <vt:lpstr>Söhne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 Tintina</dc:creator>
  <cp:lastModifiedBy>Marcio Tintina</cp:lastModifiedBy>
  <cp:revision>11</cp:revision>
  <dcterms:created xsi:type="dcterms:W3CDTF">2023-09-23T16:30:42Z</dcterms:created>
  <dcterms:modified xsi:type="dcterms:W3CDTF">2023-09-24T19:09:37Z</dcterms:modified>
</cp:coreProperties>
</file>

<file path=docProps/thumbnail.jpeg>
</file>